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5" r:id="rId2"/>
  </p:sldMasterIdLst>
  <p:notesMasterIdLst>
    <p:notesMasterId r:id="rId39"/>
  </p:notesMasterIdLst>
  <p:sldIdLst>
    <p:sldId id="256" r:id="rId3"/>
    <p:sldId id="257" r:id="rId4"/>
    <p:sldId id="258" r:id="rId5"/>
    <p:sldId id="259" r:id="rId6"/>
    <p:sldId id="260" r:id="rId7"/>
    <p:sldId id="262" r:id="rId8"/>
    <p:sldId id="263" r:id="rId9"/>
    <p:sldId id="264" r:id="rId10"/>
    <p:sldId id="265" r:id="rId11"/>
    <p:sldId id="266" r:id="rId12"/>
    <p:sldId id="267" r:id="rId13"/>
    <p:sldId id="268" r:id="rId14"/>
    <p:sldId id="269" r:id="rId15"/>
    <p:sldId id="272" r:id="rId16"/>
    <p:sldId id="279" r:id="rId17"/>
    <p:sldId id="280" r:id="rId18"/>
    <p:sldId id="273" r:id="rId19"/>
    <p:sldId id="274" r:id="rId20"/>
    <p:sldId id="282" r:id="rId21"/>
    <p:sldId id="283" r:id="rId22"/>
    <p:sldId id="284" r:id="rId23"/>
    <p:sldId id="285" r:id="rId24"/>
    <p:sldId id="286" r:id="rId25"/>
    <p:sldId id="287" r:id="rId26"/>
    <p:sldId id="288" r:id="rId27"/>
    <p:sldId id="289" r:id="rId28"/>
    <p:sldId id="291" r:id="rId29"/>
    <p:sldId id="292" r:id="rId30"/>
    <p:sldId id="293" r:id="rId31"/>
    <p:sldId id="294" r:id="rId32"/>
    <p:sldId id="295" r:id="rId33"/>
    <p:sldId id="296" r:id="rId34"/>
    <p:sldId id="298" r:id="rId35"/>
    <p:sldId id="281" r:id="rId36"/>
    <p:sldId id="277" r:id="rId37"/>
    <p:sldId id="278" r:id="rId38"/>
  </p:sldIdLst>
  <p:sldSz cx="9144000" cy="5143500" type="screen16x9"/>
  <p:notesSz cx="6858000" cy="9144000"/>
  <p:embeddedFontLst>
    <p:embeddedFont>
      <p:font typeface="Source Sans Pro" panose="020B0604020202020204" charset="0"/>
      <p:regular r:id="rId40"/>
      <p:bold r:id="rId41"/>
      <p:italic r:id="rId42"/>
      <p:boldItalic r:id="rId43"/>
    </p:embeddedFont>
    <p:embeddedFont>
      <p:font typeface="Cambria Math" panose="02040503050406030204" pitchFamily="18" charset="0"/>
      <p:regular r:id="rId44"/>
    </p:embeddedFont>
    <p:embeddedFont>
      <p:font typeface="Lato" panose="020F0502020204030203" pitchFamily="34" charset="0"/>
      <p:regular r:id="rId45"/>
      <p:bold r:id="rId46"/>
      <p:italic r:id="rId47"/>
      <p:boldItalic r:id="rId48"/>
    </p:embeddedFont>
    <p:embeddedFont>
      <p:font typeface="Cambria" panose="02040503050406030204" pitchFamily="18" charset="0"/>
      <p:regular r:id="rId49"/>
      <p:bold r:id="rId50"/>
      <p:italic r:id="rId51"/>
      <p:boldItalic r:id="rId52"/>
    </p:embeddedFont>
    <p:embeddedFont>
      <p:font typeface="Raleway" panose="020B0604020202020204" charset="0"/>
      <p:regular r:id="rId53"/>
      <p:bold r:id="rId54"/>
      <p:italic r:id="rId55"/>
      <p:boldItalic r:id="rId56"/>
    </p:embeddedFont>
    <p:embeddedFont>
      <p:font typeface="Cabin"/>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Century Gothic" panose="020B0502020202020204" pitchFamily="34" charset="0"/>
      <p:regular r:id="rId65"/>
      <p:bold r:id="rId66"/>
      <p:italic r:id="rId67"/>
      <p:boldItalic r:id="rId68"/>
    </p:embeddedFont>
    <p:embeddedFont>
      <p:font typeface="Wingdings 3" panose="05040102010807070707" pitchFamily="18" charset="2"/>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68"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12.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r>
              <a:rPr lang="en"/>
              <a:t>To be changed by Atharva...</a:t>
            </a:r>
          </a:p>
        </p:txBody>
      </p:sp>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IN" dirty="0"/>
              <a:t>We can conclude</a:t>
            </a:r>
            <a:r>
              <a:rPr lang="en-IN" baseline="0" dirty="0"/>
              <a:t> that k = 1 is our optimum value of k for both un-weighted and weighted kNN technique. We can also see the difference between both the techniques – For same values of k increase in accuracy for weighted kNN is more than unweighted kNN. This is because there are many values equidistant from a given a value and while un-weighted searches for one of them randomly, weighted kNN votes them according the weighted average.</a:t>
            </a:r>
            <a:endParaRPr lang="en-IN" dirty="0"/>
          </a:p>
        </p:txBody>
      </p:sp>
      <p:sp>
        <p:nvSpPr>
          <p:cNvPr id="4" name="Slide Number Placeholder 3"/>
          <p:cNvSpPr>
            <a:spLocks noGrp="1"/>
          </p:cNvSpPr>
          <p:nvPr>
            <p:ph type="sldNum" sz="quarter" idx="10"/>
          </p:nvPr>
        </p:nvSpPr>
        <p:spPr/>
        <p:txBody>
          <a:bodyPr/>
          <a:lstStyle/>
          <a:p>
            <a:fld id="{219B976A-4556-4F10-87A4-8E57F7A7DD81}" type="slidenum">
              <a:rPr lang="en-IN" smtClean="0"/>
              <a:pPr/>
              <a:t>19</a:t>
            </a:fld>
            <a:endParaRPr lang="en-IN"/>
          </a:p>
        </p:txBody>
      </p:sp>
    </p:spTree>
    <p:extLst>
      <p:ext uri="{BB962C8B-B14F-4D97-AF65-F5344CB8AC3E}">
        <p14:creationId xmlns:p14="http://schemas.microsoft.com/office/powerpoint/2010/main" val="3717116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19B976A-4556-4F10-87A4-8E57F7A7DD81}" type="slidenum">
              <a:rPr lang="en-IN" smtClean="0"/>
              <a:pPr/>
              <a:t>20</a:t>
            </a:fld>
            <a:endParaRPr lang="en-IN"/>
          </a:p>
        </p:txBody>
      </p:sp>
    </p:spTree>
    <p:extLst>
      <p:ext uri="{BB962C8B-B14F-4D97-AF65-F5344CB8AC3E}">
        <p14:creationId xmlns:p14="http://schemas.microsoft.com/office/powerpoint/2010/main" val="501241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19B976A-4556-4F10-87A4-8E57F7A7DD81}" type="slidenum">
              <a:rPr lang="en-IN" smtClean="0"/>
              <a:pPr/>
              <a:t>23</a:t>
            </a:fld>
            <a:endParaRPr lang="en-IN"/>
          </a:p>
        </p:txBody>
      </p:sp>
    </p:spTree>
    <p:extLst>
      <p:ext uri="{BB962C8B-B14F-4D97-AF65-F5344CB8AC3E}">
        <p14:creationId xmlns:p14="http://schemas.microsoft.com/office/powerpoint/2010/main" val="268015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5" name="Shape 4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wrap="square" lIns="91425" tIns="91425" rIns="91425" bIns="91425" anchor="t" anchorCtr="0"/>
          <a:lstStyle>
            <a:lvl1pPr lvl="0">
              <a:spcBef>
                <a:spcPts val="0"/>
              </a:spcBef>
              <a:buClr>
                <a:schemeClr val="dk2"/>
              </a:buClr>
              <a:buSzPts val="4200"/>
              <a:buNone/>
              <a:defRPr sz="4200">
                <a:solidFill>
                  <a:schemeClr val="dk2"/>
                </a:solidFill>
              </a:defRPr>
            </a:lvl1pPr>
            <a:lvl2pPr lvl="1">
              <a:spcBef>
                <a:spcPts val="0"/>
              </a:spcBef>
              <a:buClr>
                <a:schemeClr val="dk2"/>
              </a:buClr>
              <a:buSzPts val="4200"/>
              <a:buNone/>
              <a:defRPr sz="4200">
                <a:solidFill>
                  <a:schemeClr val="dk2"/>
                </a:solidFill>
              </a:defRPr>
            </a:lvl2pPr>
            <a:lvl3pPr lvl="2">
              <a:spcBef>
                <a:spcPts val="0"/>
              </a:spcBef>
              <a:buClr>
                <a:schemeClr val="dk2"/>
              </a:buClr>
              <a:buSzPts val="4200"/>
              <a:buNone/>
              <a:defRPr sz="4200">
                <a:solidFill>
                  <a:schemeClr val="dk2"/>
                </a:solidFill>
              </a:defRPr>
            </a:lvl3pPr>
            <a:lvl4pPr lvl="3">
              <a:spcBef>
                <a:spcPts val="0"/>
              </a:spcBef>
              <a:buClr>
                <a:schemeClr val="dk2"/>
              </a:buClr>
              <a:buSzPts val="4200"/>
              <a:buNone/>
              <a:defRPr sz="4200">
                <a:solidFill>
                  <a:schemeClr val="dk2"/>
                </a:solidFill>
              </a:defRPr>
            </a:lvl4pPr>
            <a:lvl5pPr lvl="4">
              <a:spcBef>
                <a:spcPts val="0"/>
              </a:spcBef>
              <a:buClr>
                <a:schemeClr val="dk2"/>
              </a:buClr>
              <a:buSzPts val="4200"/>
              <a:buNone/>
              <a:defRPr sz="4200">
                <a:solidFill>
                  <a:schemeClr val="dk2"/>
                </a:solidFill>
              </a:defRPr>
            </a:lvl5pPr>
            <a:lvl6pPr lvl="5">
              <a:spcBef>
                <a:spcPts val="0"/>
              </a:spcBef>
              <a:buClr>
                <a:schemeClr val="dk2"/>
              </a:buClr>
              <a:buSzPts val="4200"/>
              <a:buNone/>
              <a:defRPr sz="4200">
                <a:solidFill>
                  <a:schemeClr val="dk2"/>
                </a:solidFill>
              </a:defRPr>
            </a:lvl6pPr>
            <a:lvl7pPr lvl="6">
              <a:spcBef>
                <a:spcPts val="0"/>
              </a:spcBef>
              <a:buClr>
                <a:schemeClr val="dk2"/>
              </a:buClr>
              <a:buSzPts val="4200"/>
              <a:buNone/>
              <a:defRPr sz="4200">
                <a:solidFill>
                  <a:schemeClr val="dk2"/>
                </a:solidFill>
              </a:defRPr>
            </a:lvl7pPr>
            <a:lvl8pPr lvl="7">
              <a:spcBef>
                <a:spcPts val="0"/>
              </a:spcBef>
              <a:buClr>
                <a:schemeClr val="dk2"/>
              </a:buClr>
              <a:buSzPts val="4200"/>
              <a:buNone/>
              <a:defRPr sz="4200">
                <a:solidFill>
                  <a:schemeClr val="dk2"/>
                </a:solidFill>
              </a:defRPr>
            </a:lvl8pPr>
            <a:lvl9pPr lvl="8">
              <a:spcBef>
                <a:spcPts val="0"/>
              </a:spcBef>
              <a:buClr>
                <a:schemeClr val="dk2"/>
              </a:buClr>
              <a:buSzPts val="4200"/>
              <a:buNone/>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wrap="square" lIns="91425" tIns="91425" rIns="91425" bIns="91425" anchor="t" anchorCtr="0"/>
          <a:lstStyle>
            <a:lvl1pPr lvl="0">
              <a:spcBef>
                <a:spcPts val="0"/>
              </a:spcBef>
              <a:buClr>
                <a:schemeClr val="lt1"/>
              </a:buClr>
              <a:buSzPts val="8000"/>
              <a:buNone/>
              <a:defRPr sz="8000">
                <a:solidFill>
                  <a:schemeClr val="lt1"/>
                </a:solidFill>
              </a:defRPr>
            </a:lvl1pPr>
            <a:lvl2pPr lvl="1">
              <a:spcBef>
                <a:spcPts val="0"/>
              </a:spcBef>
              <a:buClr>
                <a:schemeClr val="lt1"/>
              </a:buClr>
              <a:buSzPts val="8000"/>
              <a:buNone/>
              <a:defRPr sz="8000">
                <a:solidFill>
                  <a:schemeClr val="lt1"/>
                </a:solidFill>
              </a:defRPr>
            </a:lvl2pPr>
            <a:lvl3pPr lvl="2">
              <a:spcBef>
                <a:spcPts val="0"/>
              </a:spcBef>
              <a:buClr>
                <a:schemeClr val="lt1"/>
              </a:buClr>
              <a:buSzPts val="8000"/>
              <a:buNone/>
              <a:defRPr sz="8000">
                <a:solidFill>
                  <a:schemeClr val="lt1"/>
                </a:solidFill>
              </a:defRPr>
            </a:lvl3pPr>
            <a:lvl4pPr lvl="3">
              <a:spcBef>
                <a:spcPts val="0"/>
              </a:spcBef>
              <a:buClr>
                <a:schemeClr val="lt1"/>
              </a:buClr>
              <a:buSzPts val="8000"/>
              <a:buNone/>
              <a:defRPr sz="8000">
                <a:solidFill>
                  <a:schemeClr val="lt1"/>
                </a:solidFill>
              </a:defRPr>
            </a:lvl4pPr>
            <a:lvl5pPr lvl="4">
              <a:spcBef>
                <a:spcPts val="0"/>
              </a:spcBef>
              <a:buClr>
                <a:schemeClr val="lt1"/>
              </a:buClr>
              <a:buSzPts val="8000"/>
              <a:buNone/>
              <a:defRPr sz="8000">
                <a:solidFill>
                  <a:schemeClr val="lt1"/>
                </a:solidFill>
              </a:defRPr>
            </a:lvl5pPr>
            <a:lvl6pPr lvl="5">
              <a:spcBef>
                <a:spcPts val="0"/>
              </a:spcBef>
              <a:buClr>
                <a:schemeClr val="lt1"/>
              </a:buClr>
              <a:buSzPts val="8000"/>
              <a:buNone/>
              <a:defRPr sz="8000">
                <a:solidFill>
                  <a:schemeClr val="lt1"/>
                </a:solidFill>
              </a:defRPr>
            </a:lvl6pPr>
            <a:lvl7pPr lvl="6">
              <a:spcBef>
                <a:spcPts val="0"/>
              </a:spcBef>
              <a:buClr>
                <a:schemeClr val="lt1"/>
              </a:buClr>
              <a:buSzPts val="8000"/>
              <a:buNone/>
              <a:defRPr sz="8000">
                <a:solidFill>
                  <a:schemeClr val="lt1"/>
                </a:solidFill>
              </a:defRPr>
            </a:lvl7pPr>
            <a:lvl8pPr lvl="7">
              <a:spcBef>
                <a:spcPts val="0"/>
              </a:spcBef>
              <a:buClr>
                <a:schemeClr val="lt1"/>
              </a:buClr>
              <a:buSzPts val="8000"/>
              <a:buNone/>
              <a:defRPr sz="8000">
                <a:solidFill>
                  <a:schemeClr val="lt1"/>
                </a:solidFill>
              </a:defRPr>
            </a:lvl8pPr>
            <a:lvl9pPr lvl="8">
              <a:spcBef>
                <a:spcPts val="0"/>
              </a:spcBef>
              <a:buClr>
                <a:schemeClr val="lt1"/>
              </a:buClr>
              <a:buSzPts val="8000"/>
              <a:buNone/>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wrap="square" lIns="91425" tIns="91425" rIns="91425" bIns="91425" anchor="t" anchorCtr="0"/>
          <a:lstStyle>
            <a:lvl1pPr lvl="0">
              <a:spcBef>
                <a:spcPts val="0"/>
              </a:spcBef>
              <a:buClr>
                <a:schemeClr val="lt1"/>
              </a:buClr>
              <a:buSzPts val="1300"/>
              <a:buChar char="●"/>
              <a:defRPr>
                <a:solidFill>
                  <a:schemeClr val="lt1"/>
                </a:solidFill>
              </a:defRPr>
            </a:lvl1pPr>
            <a:lvl2pPr lvl="1">
              <a:spcBef>
                <a:spcPts val="0"/>
              </a:spcBef>
              <a:buClr>
                <a:schemeClr val="lt1"/>
              </a:buClr>
              <a:buSzPts val="1100"/>
              <a:buChar char="○"/>
              <a:defRPr>
                <a:solidFill>
                  <a:schemeClr val="lt1"/>
                </a:solidFill>
              </a:defRPr>
            </a:lvl2pPr>
            <a:lvl3pPr lvl="2">
              <a:spcBef>
                <a:spcPts val="0"/>
              </a:spcBef>
              <a:buClr>
                <a:schemeClr val="lt1"/>
              </a:buClr>
              <a:buSzPts val="1100"/>
              <a:buChar char="■"/>
              <a:defRPr>
                <a:solidFill>
                  <a:schemeClr val="lt1"/>
                </a:solidFill>
              </a:defRPr>
            </a:lvl3pPr>
            <a:lvl4pPr lvl="3">
              <a:spcBef>
                <a:spcPts val="0"/>
              </a:spcBef>
              <a:buClr>
                <a:schemeClr val="lt1"/>
              </a:buClr>
              <a:buSzPts val="1100"/>
              <a:buChar char="●"/>
              <a:defRPr>
                <a:solidFill>
                  <a:schemeClr val="lt1"/>
                </a:solidFill>
              </a:defRPr>
            </a:lvl4pPr>
            <a:lvl5pPr lvl="4">
              <a:spcBef>
                <a:spcPts val="0"/>
              </a:spcBef>
              <a:buClr>
                <a:schemeClr val="lt1"/>
              </a:buClr>
              <a:buSzPts val="1100"/>
              <a:buChar char="○"/>
              <a:defRPr>
                <a:solidFill>
                  <a:schemeClr val="lt1"/>
                </a:solidFill>
              </a:defRPr>
            </a:lvl5pPr>
            <a:lvl6pPr lvl="5">
              <a:spcBef>
                <a:spcPts val="0"/>
              </a:spcBef>
              <a:buClr>
                <a:schemeClr val="lt1"/>
              </a:buClr>
              <a:buSzPts val="1100"/>
              <a:buChar char="■"/>
              <a:defRPr>
                <a:solidFill>
                  <a:schemeClr val="lt1"/>
                </a:solidFill>
              </a:defRPr>
            </a:lvl6pPr>
            <a:lvl7pPr lvl="6">
              <a:spcBef>
                <a:spcPts val="0"/>
              </a:spcBef>
              <a:buClr>
                <a:schemeClr val="lt1"/>
              </a:buClr>
              <a:buSzPts val="1100"/>
              <a:buChar char="●"/>
              <a:defRPr>
                <a:solidFill>
                  <a:schemeClr val="lt1"/>
                </a:solidFill>
              </a:defRPr>
            </a:lvl7pPr>
            <a:lvl8pPr lvl="7">
              <a:spcBef>
                <a:spcPts val="0"/>
              </a:spcBef>
              <a:buClr>
                <a:schemeClr val="lt1"/>
              </a:buClr>
              <a:buSzPts val="1100"/>
              <a:buChar char="○"/>
              <a:defRPr>
                <a:solidFill>
                  <a:schemeClr val="lt1"/>
                </a:solidFill>
              </a:defRPr>
            </a:lvl8pPr>
            <a:lvl9pPr lvl="8">
              <a:spcBef>
                <a:spcPts val="0"/>
              </a:spcBef>
              <a:buClr>
                <a:schemeClr val="lt1"/>
              </a:buClr>
              <a:buSzPts val="1100"/>
              <a:buChar cha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05978"/>
            <a:ext cx="7467600" cy="857400"/>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ts val="4600"/>
              <a:buFont typeface="Source Sans Pro"/>
              <a:buNone/>
              <a:defRPr sz="4600" b="0" i="0" u="none" strike="noStrike" cap="none">
                <a:solidFill>
                  <a:schemeClr val="lt1"/>
                </a:solidFill>
                <a:latin typeface="Source Sans Pro"/>
                <a:ea typeface="Source Sans Pro"/>
                <a:cs typeface="Source Sans Pro"/>
                <a:sym typeface="Source Sans Pro"/>
              </a:defRPr>
            </a:lvl1pPr>
            <a:lvl2pPr lvl="1" indent="0" rtl="0">
              <a:spcBef>
                <a:spcPts val="0"/>
              </a:spcBef>
              <a:buSzPts val="2800"/>
              <a:buNone/>
              <a:defRPr sz="1800"/>
            </a:lvl2pPr>
            <a:lvl3pPr lvl="2" indent="0" rtl="0">
              <a:spcBef>
                <a:spcPts val="0"/>
              </a:spcBef>
              <a:buSzPts val="2800"/>
              <a:buNone/>
              <a:defRPr sz="1800"/>
            </a:lvl3pPr>
            <a:lvl4pPr lvl="3" indent="0" rtl="0">
              <a:spcBef>
                <a:spcPts val="0"/>
              </a:spcBef>
              <a:buSzPts val="2800"/>
              <a:buNone/>
              <a:defRPr sz="1800"/>
            </a:lvl4pPr>
            <a:lvl5pPr lvl="4" indent="0" rtl="0">
              <a:spcBef>
                <a:spcPts val="0"/>
              </a:spcBef>
              <a:buSzPts val="2800"/>
              <a:buNone/>
              <a:defRPr sz="1800"/>
            </a:lvl5pPr>
            <a:lvl6pPr lvl="5" indent="0" rtl="0">
              <a:spcBef>
                <a:spcPts val="0"/>
              </a:spcBef>
              <a:buSzPts val="2800"/>
              <a:buNone/>
              <a:defRPr sz="1800"/>
            </a:lvl6pPr>
            <a:lvl7pPr lvl="6" indent="0" rtl="0">
              <a:spcBef>
                <a:spcPts val="0"/>
              </a:spcBef>
              <a:buSzPts val="2800"/>
              <a:buNone/>
              <a:defRPr sz="1800"/>
            </a:lvl7pPr>
            <a:lvl8pPr lvl="7" indent="0" rtl="0">
              <a:spcBef>
                <a:spcPts val="0"/>
              </a:spcBef>
              <a:buSzPts val="2800"/>
              <a:buNone/>
              <a:defRPr sz="1800"/>
            </a:lvl8pPr>
            <a:lvl9pPr lvl="8" indent="0" rtl="0">
              <a:spcBef>
                <a:spcPts val="0"/>
              </a:spcBef>
              <a:buSzPts val="2800"/>
              <a:buNone/>
              <a:defRPr sz="1800"/>
            </a:lvl9pPr>
          </a:lstStyle>
          <a:p>
            <a:endParaRPr/>
          </a:p>
        </p:txBody>
      </p:sp>
      <p:sp>
        <p:nvSpPr>
          <p:cNvPr id="84" name="Shape 84"/>
          <p:cNvSpPr txBox="1">
            <a:spLocks noGrp="1"/>
          </p:cNvSpPr>
          <p:nvPr>
            <p:ph type="body" idx="1"/>
          </p:nvPr>
        </p:nvSpPr>
        <p:spPr>
          <a:xfrm>
            <a:off x="457200" y="1200150"/>
            <a:ext cx="7467600" cy="3394500"/>
          </a:xfrm>
          <a:prstGeom prst="rect">
            <a:avLst/>
          </a:prstGeom>
          <a:noFill/>
          <a:ln>
            <a:noFill/>
          </a:ln>
        </p:spPr>
        <p:txBody>
          <a:bodyPr wrap="square" lIns="91425" tIns="91425" rIns="91425" bIns="91425" anchor="t" anchorCtr="0"/>
          <a:lstStyle>
            <a:lvl1pPr marL="420624" marR="0" lvl="0" indent="-231647" algn="l" rtl="0">
              <a:spcBef>
                <a:spcPts val="600"/>
              </a:spcBef>
              <a:buClr>
                <a:schemeClr val="accent1"/>
              </a:buClr>
              <a:buSzPts val="2400"/>
              <a:buFont typeface="Noto Sans Symbols"/>
              <a:buChar char="⦿"/>
              <a:defRPr sz="3000" b="0" i="0" u="none" strike="noStrike" cap="none">
                <a:solidFill>
                  <a:schemeClr val="lt1"/>
                </a:solidFill>
                <a:latin typeface="Arial"/>
                <a:ea typeface="Arial"/>
                <a:cs typeface="Arial"/>
                <a:sym typeface="Arial"/>
              </a:defRPr>
            </a:lvl1pPr>
            <a:lvl2pPr marL="722376" marR="0" lvl="1" indent="-125730" algn="l" rtl="0">
              <a:spcBef>
                <a:spcPts val="520"/>
              </a:spcBef>
              <a:buClr>
                <a:schemeClr val="accent1"/>
              </a:buClr>
              <a:buSzPts val="2340"/>
              <a:buFont typeface="Noto Sans Symbols"/>
              <a:buChar char="●"/>
              <a:defRPr sz="2600" b="0" i="0" u="none" strike="noStrike" cap="none">
                <a:solidFill>
                  <a:schemeClr val="lt1"/>
                </a:solidFill>
                <a:latin typeface="Arial"/>
                <a:ea typeface="Arial"/>
                <a:cs typeface="Arial"/>
                <a:sym typeface="Arial"/>
              </a:defRPr>
            </a:lvl2pPr>
            <a:lvl3pPr marL="1005839" marR="0" lvl="2" indent="-126491" algn="l" rtl="0">
              <a:spcBef>
                <a:spcPts val="480"/>
              </a:spcBef>
              <a:buClr>
                <a:schemeClr val="accent2"/>
              </a:buClr>
              <a:buSzPts val="2040"/>
              <a:buFont typeface="Arial"/>
              <a:buChar char="○"/>
              <a:defRPr sz="2400" b="0" i="0" u="none" strike="noStrike" cap="none">
                <a:solidFill>
                  <a:schemeClr val="lt1"/>
                </a:solidFill>
                <a:latin typeface="Arial"/>
                <a:ea typeface="Arial"/>
                <a:cs typeface="Arial"/>
                <a:sym typeface="Arial"/>
              </a:defRPr>
            </a:lvl3pPr>
            <a:lvl4pPr marL="1280160" marR="0" lvl="3" indent="-123444" algn="l" rtl="0">
              <a:spcBef>
                <a:spcPts val="400"/>
              </a:spcBef>
              <a:buClr>
                <a:schemeClr val="accent3"/>
              </a:buClr>
              <a:buSzPts val="1800"/>
              <a:buFont typeface="Noto Sans Symbols"/>
              <a:buChar char="●"/>
              <a:defRPr sz="2000" b="0" i="0" u="none" strike="noStrike" cap="none">
                <a:solidFill>
                  <a:schemeClr val="lt1"/>
                </a:solidFill>
                <a:latin typeface="Arial"/>
                <a:ea typeface="Arial"/>
                <a:cs typeface="Arial"/>
                <a:sym typeface="Arial"/>
              </a:defRPr>
            </a:lvl4pPr>
            <a:lvl5pPr marL="1490472" marR="0" lvl="4" indent="-55880" algn="l" rtl="0">
              <a:spcBef>
                <a:spcPts val="400"/>
              </a:spcBef>
              <a:buClr>
                <a:schemeClr val="accent4"/>
              </a:buClr>
              <a:buSzPts val="2000"/>
              <a:buFont typeface="Arial"/>
              <a:buChar char="-"/>
              <a:defRPr sz="2000" b="0" i="0" u="none" strike="noStrike" cap="none">
                <a:solidFill>
                  <a:schemeClr val="lt1"/>
                </a:solidFill>
                <a:latin typeface="Arial"/>
                <a:ea typeface="Arial"/>
                <a:cs typeface="Arial"/>
                <a:sym typeface="Arial"/>
              </a:defRPr>
            </a:lvl5pPr>
            <a:lvl6pPr marL="1700784" marR="0" lvl="5" indent="-55879" algn="l" rtl="0">
              <a:spcBef>
                <a:spcPts val="400"/>
              </a:spcBef>
              <a:buClr>
                <a:schemeClr val="accent5"/>
              </a:buClr>
              <a:buSzPts val="2000"/>
              <a:buFont typeface="Arial"/>
              <a:buChar char="-"/>
              <a:defRPr sz="2000" b="0" i="0" u="none" strike="noStrike" cap="none">
                <a:solidFill>
                  <a:schemeClr val="lt1"/>
                </a:solidFill>
                <a:latin typeface="Arial"/>
                <a:ea typeface="Arial"/>
                <a:cs typeface="Arial"/>
                <a:sym typeface="Arial"/>
              </a:defRPr>
            </a:lvl6pPr>
            <a:lvl7pPr marL="1920240" marR="0" lvl="6" indent="-68579" algn="l" rtl="0">
              <a:spcBef>
                <a:spcPts val="360"/>
              </a:spcBef>
              <a:buClr>
                <a:schemeClr val="accent6"/>
              </a:buClr>
              <a:buSzPts val="1800"/>
              <a:buFont typeface="Arial"/>
              <a:buChar char="•"/>
              <a:defRPr sz="1800" b="0" i="0" u="none" strike="noStrike" cap="none">
                <a:solidFill>
                  <a:schemeClr val="lt1"/>
                </a:solidFill>
                <a:latin typeface="Arial"/>
                <a:ea typeface="Arial"/>
                <a:cs typeface="Arial"/>
                <a:sym typeface="Arial"/>
              </a:defRPr>
            </a:lvl7pPr>
            <a:lvl8pPr marL="2139696" marR="0" lvl="7" indent="-81279" algn="l" rtl="0">
              <a:spcBef>
                <a:spcPts val="320"/>
              </a:spcBef>
              <a:buClr>
                <a:schemeClr val="accent6"/>
              </a:buClr>
              <a:buSzPts val="1600"/>
              <a:buFont typeface="Arial"/>
              <a:buChar char="▪"/>
              <a:defRPr sz="1600" b="0" i="0" u="none" strike="noStrike" cap="none">
                <a:solidFill>
                  <a:schemeClr val="lt1"/>
                </a:solidFill>
                <a:latin typeface="Arial"/>
                <a:ea typeface="Arial"/>
                <a:cs typeface="Arial"/>
                <a:sym typeface="Arial"/>
              </a:defRPr>
            </a:lvl8pPr>
            <a:lvl9pPr marL="2331720" marR="0" lvl="8" indent="-81280" algn="l" rtl="0">
              <a:spcBef>
                <a:spcPts val="320"/>
              </a:spcBef>
              <a:buClr>
                <a:schemeClr val="accent6"/>
              </a:buClr>
              <a:buSzPts val="1600"/>
              <a:buFont typeface="Arial"/>
              <a:buChar char="•"/>
              <a:defRPr sz="1600" b="0" i="0" u="none" strike="noStrike" cap="none">
                <a:solidFill>
                  <a:schemeClr val="lt1"/>
                </a:solidFill>
                <a:latin typeface="Arial"/>
                <a:ea typeface="Arial"/>
                <a:cs typeface="Arial"/>
                <a:sym typeface="Arial"/>
              </a:defRPr>
            </a:lvl9pPr>
          </a:lstStyle>
          <a:p>
            <a:endParaRPr/>
          </a:p>
        </p:txBody>
      </p:sp>
      <p:sp>
        <p:nvSpPr>
          <p:cNvPr id="85" name="Shape 85"/>
          <p:cNvSpPr txBox="1">
            <a:spLocks noGrp="1"/>
          </p:cNvSpPr>
          <p:nvPr>
            <p:ph type="dt" idx="10"/>
          </p:nvPr>
        </p:nvSpPr>
        <p:spPr>
          <a:xfrm>
            <a:off x="457200" y="4816548"/>
            <a:ext cx="2133600" cy="273900"/>
          </a:xfrm>
          <a:prstGeom prst="rect">
            <a:avLst/>
          </a:prstGeom>
          <a:noFill/>
          <a:ln>
            <a:noFill/>
          </a:ln>
        </p:spPr>
        <p:txBody>
          <a:bodyPr wrap="square" lIns="91425" tIns="91425" rIns="91425" bIns="91425" anchor="b" anchorCtr="0"/>
          <a:lstStyle>
            <a:lvl1pPr marL="0" marR="0" lvl="0" indent="0" algn="l" rtl="0">
              <a:spcBef>
                <a:spcPts val="0"/>
              </a:spcBef>
              <a:buSzPts val="1400"/>
              <a:buNone/>
              <a:defRPr sz="1000">
                <a:solidFill>
                  <a:srgbClr val="9A9997"/>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lt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lt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lt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lt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lt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lt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lt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lt1"/>
                </a:solidFill>
                <a:latin typeface="Arial"/>
                <a:ea typeface="Arial"/>
                <a:cs typeface="Arial"/>
                <a:sym typeface="Arial"/>
              </a:defRPr>
            </a:lvl9pPr>
          </a:lstStyle>
          <a:p>
            <a:endParaRPr/>
          </a:p>
        </p:txBody>
      </p:sp>
      <p:sp>
        <p:nvSpPr>
          <p:cNvPr id="86" name="Shape 86"/>
          <p:cNvSpPr txBox="1">
            <a:spLocks noGrp="1"/>
          </p:cNvSpPr>
          <p:nvPr>
            <p:ph type="ftr" idx="11"/>
          </p:nvPr>
        </p:nvSpPr>
        <p:spPr>
          <a:xfrm>
            <a:off x="3124200" y="4816548"/>
            <a:ext cx="2895600" cy="273900"/>
          </a:xfrm>
          <a:prstGeom prst="rect">
            <a:avLst/>
          </a:prstGeom>
          <a:noFill/>
          <a:ln>
            <a:noFill/>
          </a:ln>
        </p:spPr>
        <p:txBody>
          <a:bodyPr wrap="square" lIns="91425" tIns="91425" rIns="91425" bIns="91425" anchor="b" anchorCtr="0"/>
          <a:lstStyle>
            <a:lvl1pPr marL="0" marR="0" lvl="0" indent="0" algn="ctr" rtl="0">
              <a:spcBef>
                <a:spcPts val="0"/>
              </a:spcBef>
              <a:buSzPts val="1400"/>
              <a:buNone/>
              <a:defRPr sz="1000">
                <a:solidFill>
                  <a:srgbClr val="9A9997"/>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lt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lt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lt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lt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lt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lt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lt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lt1"/>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8153400" y="4816548"/>
            <a:ext cx="762000" cy="273900"/>
          </a:xfrm>
          <a:prstGeom prst="rect">
            <a:avLst/>
          </a:prstGeom>
          <a:noFill/>
          <a:ln>
            <a:noFill/>
          </a:ln>
        </p:spPr>
        <p:txBody>
          <a:bodyPr wrap="square" lIns="0" tIns="0" rIns="0" bIns="0" anchor="b" anchorCtr="0">
            <a:noAutofit/>
          </a:bodyPr>
          <a:lstStyle/>
          <a:p>
            <a:pPr marL="0" marR="0" lvl="0" indent="0" algn="r" rtl="0">
              <a:spcBef>
                <a:spcPts val="0"/>
              </a:spcBef>
              <a:buNone/>
            </a:pPr>
            <a:fld id="{00000000-1234-1234-1234-123412341234}" type="slidenum">
              <a:rPr lang="en" sz="1000">
                <a:solidFill>
                  <a:srgbClr val="9A9997"/>
                </a:solidFill>
                <a:latin typeface="Arial"/>
                <a:ea typeface="Arial"/>
                <a:cs typeface="Arial"/>
                <a:sym typeface="Arial"/>
              </a:rPr>
              <a:t>‹#›</a:t>
            </a:fld>
            <a:endParaRPr lang="en" sz="1000">
              <a:solidFill>
                <a:srgbClr val="9A9997"/>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1405742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1526495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2884477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2504472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3000240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4226080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3577337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815107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29415413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966636909"/>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262900487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56231704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192495070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288462666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32929290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529398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None/>
            </a:pPr>
            <a:fld id="{00000000-1234-1234-1234-123412341234}" type="slidenum">
              <a:rPr lang="en" sz="2100" b="0" i="0" u="none" strike="noStrike" cap="none" smtClean="0">
                <a:solidFill>
                  <a:schemeClr val="accent1"/>
                </a:solidFill>
                <a:latin typeface="Cabin"/>
                <a:ea typeface="Cabin"/>
                <a:cs typeface="Cabin"/>
                <a:sym typeface="Cabin"/>
              </a:rPr>
              <a:t>‹#›</a:t>
            </a:fld>
            <a:endParaRPr lang="en" sz="2100" b="0" i="0" u="none" strike="noStrike" cap="none">
              <a:solidFill>
                <a:schemeClr val="accent1"/>
              </a:solidFill>
              <a:latin typeface="Cabin"/>
              <a:ea typeface="Cabin"/>
              <a:cs typeface="Cabin"/>
              <a:sym typeface="Cabin"/>
            </a:endParaRPr>
          </a:p>
        </p:txBody>
      </p:sp>
    </p:spTree>
    <p:extLst>
      <p:ext uri="{BB962C8B-B14F-4D97-AF65-F5344CB8AC3E}">
        <p14:creationId xmlns:p14="http://schemas.microsoft.com/office/powerpoint/2010/main" val="2650913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27" name="Shape 27"/>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28" name="Shape 28"/>
          <p:cNvSpPr txBox="1">
            <a:spLocks noGrp="1"/>
          </p:cNvSpPr>
          <p:nvPr>
            <p:ph type="title"/>
          </p:nvPr>
        </p:nvSpPr>
        <p:spPr>
          <a:xfrm>
            <a:off x="729450" y="1318650"/>
            <a:ext cx="7688700" cy="535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29" name="Shape 29"/>
          <p:cNvSpPr txBox="1">
            <a:spLocks noGrp="1"/>
          </p:cNvSpPr>
          <p:nvPr>
            <p:ph type="body" idx="1"/>
          </p:nvPr>
        </p:nvSpPr>
        <p:spPr>
          <a:xfrm>
            <a:off x="729450" y="2078875"/>
            <a:ext cx="7688700" cy="22611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0" name="Shape 3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44" name="Shape 44"/>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45" name="Shape 45"/>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46" name="Shape 4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lvl="0" indent="0">
                <a:spcBef>
                  <a:spcPts val="0"/>
                </a:spcBef>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wrap="square" lIns="91425" tIns="91425" rIns="91425" bIns="91425" anchor="ctr" anchorCtr="0"/>
          <a:lstStyle>
            <a:lvl1pPr lvl="0">
              <a:spcBef>
                <a:spcPts val="0"/>
              </a:spcBef>
              <a:buClr>
                <a:schemeClr val="lt1"/>
              </a:buClr>
              <a:buSzPts val="3600"/>
              <a:buNone/>
              <a:defRPr sz="3600">
                <a:solidFill>
                  <a:schemeClr val="lt1"/>
                </a:solidFill>
              </a:defRPr>
            </a:lvl1pPr>
            <a:lvl2pPr lvl="1">
              <a:spcBef>
                <a:spcPts val="0"/>
              </a:spcBef>
              <a:buClr>
                <a:schemeClr val="lt1"/>
              </a:buClr>
              <a:buSzPts val="3600"/>
              <a:buNone/>
              <a:defRPr sz="3600">
                <a:solidFill>
                  <a:schemeClr val="lt1"/>
                </a:solidFill>
              </a:defRPr>
            </a:lvl2pPr>
            <a:lvl3pPr lvl="2">
              <a:spcBef>
                <a:spcPts val="0"/>
              </a:spcBef>
              <a:buClr>
                <a:schemeClr val="lt1"/>
              </a:buClr>
              <a:buSzPts val="3600"/>
              <a:buNone/>
              <a:defRPr sz="3600">
                <a:solidFill>
                  <a:schemeClr val="lt1"/>
                </a:solidFill>
              </a:defRPr>
            </a:lvl3pPr>
            <a:lvl4pPr lvl="3">
              <a:spcBef>
                <a:spcPts val="0"/>
              </a:spcBef>
              <a:buClr>
                <a:schemeClr val="lt1"/>
              </a:buClr>
              <a:buSzPts val="3600"/>
              <a:buNone/>
              <a:defRPr sz="3600">
                <a:solidFill>
                  <a:schemeClr val="lt1"/>
                </a:solidFill>
              </a:defRPr>
            </a:lvl4pPr>
            <a:lvl5pPr lvl="4">
              <a:spcBef>
                <a:spcPts val="0"/>
              </a:spcBef>
              <a:buClr>
                <a:schemeClr val="lt1"/>
              </a:buClr>
              <a:buSzPts val="3600"/>
              <a:buNone/>
              <a:defRPr sz="3600">
                <a:solidFill>
                  <a:schemeClr val="lt1"/>
                </a:solidFill>
              </a:defRPr>
            </a:lvl5pPr>
            <a:lvl6pPr lvl="5">
              <a:spcBef>
                <a:spcPts val="0"/>
              </a:spcBef>
              <a:buClr>
                <a:schemeClr val="lt1"/>
              </a:buClr>
              <a:buSzPts val="3600"/>
              <a:buNone/>
              <a:defRPr sz="3600">
                <a:solidFill>
                  <a:schemeClr val="lt1"/>
                </a:solidFill>
              </a:defRPr>
            </a:lvl6pPr>
            <a:lvl7pPr lvl="6">
              <a:spcBef>
                <a:spcPts val="0"/>
              </a:spcBef>
              <a:buClr>
                <a:schemeClr val="lt1"/>
              </a:buClr>
              <a:buSzPts val="3600"/>
              <a:buNone/>
              <a:defRPr sz="3600">
                <a:solidFill>
                  <a:schemeClr val="lt1"/>
                </a:solidFill>
              </a:defRPr>
            </a:lvl7pPr>
            <a:lvl8pPr lvl="7">
              <a:spcBef>
                <a:spcPts val="0"/>
              </a:spcBef>
              <a:buClr>
                <a:schemeClr val="lt1"/>
              </a:buClr>
              <a:buSzPts val="3600"/>
              <a:buNone/>
              <a:defRPr sz="3600">
                <a:solidFill>
                  <a:schemeClr val="lt1"/>
                </a:solidFill>
              </a:defRPr>
            </a:lvl8pPr>
            <a:lvl9pPr lvl="8">
              <a:spcBef>
                <a:spcPts val="0"/>
              </a:spcBef>
              <a:buClr>
                <a:schemeClr val="lt1"/>
              </a:buClr>
              <a:buSzPts val="3600"/>
              <a:buNone/>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lvl="0" indent="0">
                <a:spcBef>
                  <a:spcPts val="0"/>
                </a:spcBef>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66" name="Shape 66"/>
          <p:cNvSpPr txBox="1">
            <a:spLocks noGrp="1"/>
          </p:cNvSpPr>
          <p:nvPr>
            <p:ph type="title"/>
          </p:nvPr>
        </p:nvSpPr>
        <p:spPr>
          <a:xfrm>
            <a:off x="730000" y="1318650"/>
            <a:ext cx="3300900" cy="1687200"/>
          </a:xfrm>
          <a:prstGeom prst="rect">
            <a:avLst/>
          </a:prstGeom>
        </p:spPr>
        <p:txBody>
          <a:bodyPr wrap="square" lIns="91425" tIns="91425" rIns="91425" bIns="91425" anchor="t" anchorCtr="0"/>
          <a:lstStyle>
            <a:lvl1pPr lvl="0">
              <a:spcBef>
                <a:spcPts val="0"/>
              </a:spcBef>
              <a:buClr>
                <a:schemeClr val="dk2"/>
              </a:buClr>
              <a:buSzPts val="2600"/>
              <a:buNone/>
              <a:defRPr sz="2600">
                <a:solidFill>
                  <a:schemeClr val="dk2"/>
                </a:solidFill>
              </a:defRPr>
            </a:lvl1pPr>
            <a:lvl2pPr lvl="1">
              <a:spcBef>
                <a:spcPts val="0"/>
              </a:spcBef>
              <a:buClr>
                <a:schemeClr val="dk2"/>
              </a:buClr>
              <a:buSzPts val="2600"/>
              <a:buNone/>
              <a:defRPr sz="2600">
                <a:solidFill>
                  <a:schemeClr val="dk2"/>
                </a:solidFill>
              </a:defRPr>
            </a:lvl2pPr>
            <a:lvl3pPr lvl="2">
              <a:spcBef>
                <a:spcPts val="0"/>
              </a:spcBef>
              <a:buClr>
                <a:schemeClr val="dk2"/>
              </a:buClr>
              <a:buSzPts val="2600"/>
              <a:buNone/>
              <a:defRPr sz="2600">
                <a:solidFill>
                  <a:schemeClr val="dk2"/>
                </a:solidFill>
              </a:defRPr>
            </a:lvl3pPr>
            <a:lvl4pPr lvl="3">
              <a:spcBef>
                <a:spcPts val="0"/>
              </a:spcBef>
              <a:buClr>
                <a:schemeClr val="dk2"/>
              </a:buClr>
              <a:buSzPts val="2600"/>
              <a:buNone/>
              <a:defRPr sz="2600">
                <a:solidFill>
                  <a:schemeClr val="dk2"/>
                </a:solidFill>
              </a:defRPr>
            </a:lvl4pPr>
            <a:lvl5pPr lvl="4">
              <a:spcBef>
                <a:spcPts val="0"/>
              </a:spcBef>
              <a:buClr>
                <a:schemeClr val="dk2"/>
              </a:buClr>
              <a:buSzPts val="2600"/>
              <a:buNone/>
              <a:defRPr sz="2600">
                <a:solidFill>
                  <a:schemeClr val="dk2"/>
                </a:solidFill>
              </a:defRPr>
            </a:lvl5pPr>
            <a:lvl6pPr lvl="5">
              <a:spcBef>
                <a:spcPts val="0"/>
              </a:spcBef>
              <a:buClr>
                <a:schemeClr val="dk2"/>
              </a:buClr>
              <a:buSzPts val="2600"/>
              <a:buNone/>
              <a:defRPr sz="2600">
                <a:solidFill>
                  <a:schemeClr val="dk2"/>
                </a:solidFill>
              </a:defRPr>
            </a:lvl6pPr>
            <a:lvl7pPr lvl="6">
              <a:spcBef>
                <a:spcPts val="0"/>
              </a:spcBef>
              <a:buClr>
                <a:schemeClr val="dk2"/>
              </a:buClr>
              <a:buSzPts val="2600"/>
              <a:buNone/>
              <a:defRPr sz="2600">
                <a:solidFill>
                  <a:schemeClr val="dk2"/>
                </a:solidFill>
              </a:defRPr>
            </a:lvl7pPr>
            <a:lvl8pPr lvl="7">
              <a:spcBef>
                <a:spcPts val="0"/>
              </a:spcBef>
              <a:buClr>
                <a:schemeClr val="dk2"/>
              </a:buClr>
              <a:buSzPts val="2600"/>
              <a:buNone/>
              <a:defRPr sz="2600">
                <a:solidFill>
                  <a:schemeClr val="dk2"/>
                </a:solidFill>
              </a:defRPr>
            </a:lvl8pPr>
            <a:lvl9pPr lvl="8">
              <a:spcBef>
                <a:spcPts val="0"/>
              </a:spcBef>
              <a:buClr>
                <a:schemeClr val="dk2"/>
              </a:buClr>
              <a:buSzPts val="2600"/>
              <a:buNone/>
              <a:defRPr sz="2600">
                <a:solidFill>
                  <a:schemeClr val="dk2"/>
                </a:solidFill>
              </a:defRPr>
            </a:lvl9pPr>
          </a:lstStyle>
          <a:p>
            <a:endParaRPr/>
          </a:p>
        </p:txBody>
      </p:sp>
      <p:sp>
        <p:nvSpPr>
          <p:cNvPr id="67" name="Shape 67"/>
          <p:cNvSpPr txBox="1">
            <a:spLocks noGrp="1"/>
          </p:cNvSpPr>
          <p:nvPr>
            <p:ph type="subTitle" idx="1"/>
          </p:nvPr>
        </p:nvSpPr>
        <p:spPr>
          <a:xfrm>
            <a:off x="724950" y="3161525"/>
            <a:ext cx="3300900" cy="759000"/>
          </a:xfrm>
          <a:prstGeom prst="rect">
            <a:avLst/>
          </a:prstGeom>
        </p:spPr>
        <p:txBody>
          <a:bodyPr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wrap="square" lIns="91425" tIns="91425" rIns="91425" bIns="91425" anchor="ctr" anchorCtr="0"/>
          <a:lstStyle>
            <a:lvl1pPr lvl="0">
              <a:lnSpc>
                <a:spcPct val="100000"/>
              </a:lnSpc>
              <a:spcBef>
                <a:spcPts val="0"/>
              </a:spcBef>
              <a:spcAft>
                <a:spcPts val="0"/>
              </a:spcAft>
              <a:buSzPts val="1300"/>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4.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ts val="2800"/>
              <a:buFont typeface="Raleway"/>
              <a:buNone/>
              <a:defRPr sz="2800" b="1">
                <a:latin typeface="Raleway"/>
                <a:ea typeface="Raleway"/>
                <a:cs typeface="Raleway"/>
                <a:sym typeface="Raleway"/>
              </a:defRPr>
            </a:lvl1pPr>
            <a:lvl2pPr lvl="1">
              <a:spcBef>
                <a:spcPts val="0"/>
              </a:spcBef>
              <a:buSzPts val="2800"/>
              <a:buFont typeface="Raleway"/>
              <a:buNone/>
              <a:defRPr sz="2800" b="1">
                <a:latin typeface="Raleway"/>
                <a:ea typeface="Raleway"/>
                <a:cs typeface="Raleway"/>
                <a:sym typeface="Raleway"/>
              </a:defRPr>
            </a:lvl2pPr>
            <a:lvl3pPr lvl="2">
              <a:spcBef>
                <a:spcPts val="0"/>
              </a:spcBef>
              <a:buSzPts val="2800"/>
              <a:buFont typeface="Raleway"/>
              <a:buNone/>
              <a:defRPr sz="2800" b="1">
                <a:latin typeface="Raleway"/>
                <a:ea typeface="Raleway"/>
                <a:cs typeface="Raleway"/>
                <a:sym typeface="Raleway"/>
              </a:defRPr>
            </a:lvl3pPr>
            <a:lvl4pPr lvl="3">
              <a:spcBef>
                <a:spcPts val="0"/>
              </a:spcBef>
              <a:buSzPts val="2800"/>
              <a:buFont typeface="Raleway"/>
              <a:buNone/>
              <a:defRPr sz="2800" b="1">
                <a:latin typeface="Raleway"/>
                <a:ea typeface="Raleway"/>
                <a:cs typeface="Raleway"/>
                <a:sym typeface="Raleway"/>
              </a:defRPr>
            </a:lvl4pPr>
            <a:lvl5pPr lvl="4">
              <a:spcBef>
                <a:spcPts val="0"/>
              </a:spcBef>
              <a:buSzPts val="2800"/>
              <a:buFont typeface="Raleway"/>
              <a:buNone/>
              <a:defRPr sz="2800" b="1">
                <a:latin typeface="Raleway"/>
                <a:ea typeface="Raleway"/>
                <a:cs typeface="Raleway"/>
                <a:sym typeface="Raleway"/>
              </a:defRPr>
            </a:lvl5pPr>
            <a:lvl6pPr lvl="5">
              <a:spcBef>
                <a:spcPts val="0"/>
              </a:spcBef>
              <a:buSzPts val="2800"/>
              <a:buFont typeface="Raleway"/>
              <a:buNone/>
              <a:defRPr sz="2800" b="1">
                <a:latin typeface="Raleway"/>
                <a:ea typeface="Raleway"/>
                <a:cs typeface="Raleway"/>
                <a:sym typeface="Raleway"/>
              </a:defRPr>
            </a:lvl6pPr>
            <a:lvl7pPr lvl="6">
              <a:spcBef>
                <a:spcPts val="0"/>
              </a:spcBef>
              <a:buSzPts val="2800"/>
              <a:buFont typeface="Raleway"/>
              <a:buNone/>
              <a:defRPr sz="2800" b="1">
                <a:latin typeface="Raleway"/>
                <a:ea typeface="Raleway"/>
                <a:cs typeface="Raleway"/>
                <a:sym typeface="Raleway"/>
              </a:defRPr>
            </a:lvl7pPr>
            <a:lvl8pPr lvl="7">
              <a:spcBef>
                <a:spcPts val="0"/>
              </a:spcBef>
              <a:buSzPts val="2800"/>
              <a:buFont typeface="Raleway"/>
              <a:buNone/>
              <a:defRPr sz="2800" b="1">
                <a:latin typeface="Raleway"/>
                <a:ea typeface="Raleway"/>
                <a:cs typeface="Raleway"/>
                <a:sym typeface="Raleway"/>
              </a:defRPr>
            </a:lvl8pPr>
            <a:lvl9pPr lvl="8">
              <a:spcBef>
                <a:spcPts val="0"/>
              </a:spcBef>
              <a:buSzPts val="28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1"/>
              </a:buClr>
              <a:buSzPts val="13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accent1"/>
                </a:solidFill>
                <a:latin typeface="Lato"/>
                <a:ea typeface="Lato"/>
                <a:cs typeface="Lato"/>
                <a:sym typeface="Lato"/>
              </a:rPr>
              <a:t>‹#›</a:t>
            </a:fld>
            <a:endParaRPr lang="en" sz="1000">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t>12/6/2017</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a:spcBef>
                <a:spcPts val="0"/>
              </a:spcBef>
              <a:buNone/>
            </a:pPr>
            <a:fld id="{00000000-1234-1234-1234-123412341234}" type="slidenum">
              <a:rPr lang="en" sz="1000" smtClean="0">
                <a:solidFill>
                  <a:schemeClr val="accent1"/>
                </a:solidFill>
                <a:latin typeface="Lato"/>
                <a:ea typeface="Lato"/>
                <a:cs typeface="Lato"/>
                <a:sym typeface="Lato"/>
              </a:rPr>
              <a:t>‹#›</a:t>
            </a:fld>
            <a:endParaRPr lang="en" sz="1000">
              <a:solidFill>
                <a:schemeClr val="accent1"/>
              </a:solidFill>
              <a:latin typeface="Lato"/>
              <a:ea typeface="Lato"/>
              <a:cs typeface="Lato"/>
              <a:sym typeface="Lato"/>
            </a:endParaRPr>
          </a:p>
        </p:txBody>
      </p:sp>
    </p:spTree>
    <p:extLst>
      <p:ext uri="{BB962C8B-B14F-4D97-AF65-F5344CB8AC3E}">
        <p14:creationId xmlns:p14="http://schemas.microsoft.com/office/powerpoint/2010/main" val="3419542354"/>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www.listendata.com/2014/11/random-forest-with-r.html"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old.datahub.io/dataset/global-garment-supply-chain-data" TargetMode="External"/><Relationship Id="rId4" Type="http://schemas.openxmlformats.org/officeDocument/2006/relationships/hyperlink" Target="http://projekter.aau.dk/projekter/files/262657498/master_thesis.pdf"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ctrTitle"/>
          </p:nvPr>
        </p:nvSpPr>
        <p:spPr>
          <a:xfrm>
            <a:off x="755050" y="294544"/>
            <a:ext cx="8322600" cy="1184212"/>
          </a:xfrm>
          <a:prstGeom prst="rect">
            <a:avLst/>
          </a:prstGeom>
          <a:noFill/>
          <a:ln>
            <a:noFill/>
          </a:ln>
        </p:spPr>
        <p:txBody>
          <a:bodyPr wrap="square" lIns="68575" tIns="34275" rIns="68575" bIns="0" anchor="b" anchorCtr="0">
            <a:noAutofit/>
          </a:bodyPr>
          <a:lstStyle/>
          <a:p>
            <a:pPr marL="0" marR="0" lvl="0" indent="-317500" algn="l" rtl="0">
              <a:lnSpc>
                <a:spcPct val="90000"/>
              </a:lnSpc>
              <a:spcBef>
                <a:spcPts val="0"/>
              </a:spcBef>
              <a:buClr>
                <a:schemeClr val="dk1"/>
              </a:buClr>
              <a:buSzPts val="5000"/>
              <a:buFont typeface="Cabin"/>
              <a:buNone/>
            </a:pPr>
            <a:endParaRPr sz="4000" dirty="0"/>
          </a:p>
          <a:p>
            <a:pPr marL="0" marR="0" lvl="0" indent="-317500" algn="l" rtl="0">
              <a:lnSpc>
                <a:spcPct val="90000"/>
              </a:lnSpc>
              <a:spcBef>
                <a:spcPts val="0"/>
              </a:spcBef>
              <a:buClr>
                <a:schemeClr val="dk1"/>
              </a:buClr>
              <a:buSzPts val="5000"/>
              <a:buFont typeface="Cabin"/>
              <a:buNone/>
            </a:pPr>
            <a:r>
              <a:rPr lang="en" sz="4000" b="0" i="0" u="none" strike="noStrike" cap="none" dirty="0">
                <a:solidFill>
                  <a:schemeClr val="dk1"/>
                </a:solidFill>
                <a:latin typeface="Cabin"/>
                <a:ea typeface="Cabin"/>
                <a:cs typeface="Cabin"/>
                <a:sym typeface="Cabin"/>
              </a:rPr>
              <a:t>	CAN WE PREDICT</a:t>
            </a:r>
            <a:r>
              <a:rPr lang="en" sz="4000" dirty="0"/>
              <a:t> </a:t>
            </a:r>
            <a:r>
              <a:rPr lang="en" sz="4000" b="0" i="0" u="none" strike="noStrike" cap="none" dirty="0">
                <a:solidFill>
                  <a:schemeClr val="bg1"/>
                </a:solidFill>
                <a:latin typeface="Cabin"/>
                <a:ea typeface="Cabin"/>
                <a:cs typeface="Cabin"/>
                <a:sym typeface="Cabin"/>
              </a:rPr>
              <a:t>BACKORDER?</a:t>
            </a:r>
            <a:br>
              <a:rPr lang="en" sz="4000" b="0" i="0" u="none" strike="noStrike" cap="none" dirty="0">
                <a:solidFill>
                  <a:schemeClr val="bg1"/>
                </a:solidFill>
                <a:latin typeface="Cabin"/>
                <a:ea typeface="Cabin"/>
                <a:cs typeface="Cabin"/>
                <a:sym typeface="Cabin"/>
              </a:rPr>
            </a:br>
            <a:r>
              <a:rPr lang="en" sz="4000" b="0" i="0" u="none" strike="noStrike" cap="none" dirty="0">
                <a:solidFill>
                  <a:schemeClr val="bg1"/>
                </a:solidFill>
                <a:latin typeface="Cabin"/>
                <a:ea typeface="Cabin"/>
                <a:cs typeface="Cabin"/>
                <a:sym typeface="Cabin"/>
              </a:rPr>
              <a:t>				</a:t>
            </a:r>
            <a:r>
              <a:rPr lang="en" sz="1800" dirty="0"/>
              <a:t>JC Penny (Supply Chain Data)</a:t>
            </a:r>
          </a:p>
        </p:txBody>
      </p:sp>
      <p:sp>
        <p:nvSpPr>
          <p:cNvPr id="265" name="Shape 265"/>
          <p:cNvSpPr txBox="1">
            <a:spLocks noGrp="1"/>
          </p:cNvSpPr>
          <p:nvPr>
            <p:ph type="subTitle" idx="1"/>
          </p:nvPr>
        </p:nvSpPr>
        <p:spPr>
          <a:xfrm>
            <a:off x="866216" y="3583035"/>
            <a:ext cx="8277784" cy="646065"/>
          </a:xfrm>
          <a:prstGeom prst="rect">
            <a:avLst/>
          </a:prstGeom>
          <a:noFill/>
          <a:ln>
            <a:noFill/>
          </a:ln>
        </p:spPr>
        <p:txBody>
          <a:bodyPr wrap="square" lIns="68575" tIns="68575" rIns="68575" bIns="68575" anchor="t" anchorCtr="0">
            <a:noAutofit/>
          </a:bodyPr>
          <a:lstStyle/>
          <a:p>
            <a:pPr marL="0" marR="0" lvl="0" indent="-88900" algn="l" rtl="0">
              <a:lnSpc>
                <a:spcPct val="120000"/>
              </a:lnSpc>
              <a:spcBef>
                <a:spcPts val="0"/>
              </a:spcBef>
              <a:buClr>
                <a:schemeClr val="accent1"/>
              </a:buClr>
              <a:buSzPts val="1400"/>
              <a:buFont typeface="Arial"/>
              <a:buNone/>
            </a:pPr>
            <a:endParaRPr lang="en-US" sz="1400" cap="none" dirty="0">
              <a:solidFill>
                <a:schemeClr val="dk1"/>
              </a:solidFill>
              <a:latin typeface="Cabin"/>
              <a:ea typeface="Cabin"/>
              <a:cs typeface="Cabin"/>
              <a:sym typeface="Cabin"/>
            </a:endParaRPr>
          </a:p>
          <a:p>
            <a:pPr indent="-88900">
              <a:lnSpc>
                <a:spcPct val="120000"/>
              </a:lnSpc>
              <a:spcBef>
                <a:spcPts val="0"/>
              </a:spcBef>
              <a:buClr>
                <a:schemeClr val="accent1"/>
              </a:buClr>
              <a:buSzPts val="1400"/>
            </a:pPr>
            <a:r>
              <a:rPr lang="en-US" sz="1400" cap="none" dirty="0">
                <a:solidFill>
                  <a:schemeClr val="dk1"/>
                </a:solidFill>
                <a:latin typeface="Cabin"/>
                <a:ea typeface="Cabin"/>
                <a:cs typeface="Cabin"/>
                <a:sym typeface="Cabin"/>
              </a:rPr>
              <a:t>Salil Chawla</a:t>
            </a:r>
            <a:r>
              <a:rPr lang="en-US" sz="1400" cap="none" dirty="0">
                <a:solidFill>
                  <a:schemeClr val="dk1"/>
                </a:solidFill>
                <a:latin typeface="Cabin"/>
                <a:sym typeface="Cabin"/>
              </a:rPr>
              <a:t>, </a:t>
            </a:r>
            <a:r>
              <a:rPr lang="en-US" sz="1400" cap="none" dirty="0">
                <a:solidFill>
                  <a:schemeClr val="dk1"/>
                </a:solidFill>
                <a:latin typeface="Cabin"/>
              </a:rPr>
              <a:t>Atharva Nandurdikar</a:t>
            </a:r>
            <a:r>
              <a:rPr lang="en-US" sz="1400" cap="none" dirty="0">
                <a:solidFill>
                  <a:schemeClr val="dk1"/>
                </a:solidFill>
                <a:latin typeface="Cabin"/>
                <a:ea typeface="Cabin"/>
                <a:cs typeface="Cabin"/>
                <a:sym typeface="Cabin"/>
              </a:rPr>
              <a:t> , Piyush Srivastava, Anil Thadani, Siddharaj Deshmukh</a:t>
            </a:r>
            <a:endParaRPr sz="1400" b="0" i="0" u="none" strike="noStrike" cap="none" dirty="0">
              <a:solidFill>
                <a:schemeClr val="dk1"/>
              </a:solidFill>
              <a:latin typeface="Cabin"/>
              <a:ea typeface="Cabin"/>
              <a:cs typeface="Cabin"/>
              <a:sym typeface="Cabin"/>
            </a:endParaRPr>
          </a:p>
        </p:txBody>
      </p:sp>
      <p:pic>
        <p:nvPicPr>
          <p:cNvPr id="4" name="Picture 3">
            <a:extLst>
              <a:ext uri="{FF2B5EF4-FFF2-40B4-BE49-F238E27FC236}">
                <a16:creationId xmlns:a16="http://schemas.microsoft.com/office/drawing/2014/main" id="{D5CEA24B-8391-4639-8D05-6C5E24D5C964}"/>
              </a:ext>
            </a:extLst>
          </p:cNvPr>
          <p:cNvPicPr>
            <a:picLocks noChangeAspect="1"/>
          </p:cNvPicPr>
          <p:nvPr/>
        </p:nvPicPr>
        <p:blipFill>
          <a:blip r:embed="rId3"/>
          <a:stretch>
            <a:fillRect/>
          </a:stretch>
        </p:blipFill>
        <p:spPr>
          <a:xfrm>
            <a:off x="3364705" y="2200275"/>
            <a:ext cx="1471613" cy="1339497"/>
          </a:xfrm>
          <a:prstGeom prst="rect">
            <a:avLst/>
          </a:prstGeom>
        </p:spPr>
      </p:pic>
      <p:pic>
        <p:nvPicPr>
          <p:cNvPr id="3" name="Picture 2">
            <a:extLst>
              <a:ext uri="{FF2B5EF4-FFF2-40B4-BE49-F238E27FC236}">
                <a16:creationId xmlns:a16="http://schemas.microsoft.com/office/drawing/2014/main" id="{1F05F60C-6F24-4969-BA26-52175DBB49B6}"/>
              </a:ext>
            </a:extLst>
          </p:cNvPr>
          <p:cNvPicPr>
            <a:picLocks noChangeAspect="1"/>
          </p:cNvPicPr>
          <p:nvPr/>
        </p:nvPicPr>
        <p:blipFill>
          <a:blip r:embed="rId4"/>
          <a:stretch>
            <a:fillRect/>
          </a:stretch>
        </p:blipFill>
        <p:spPr>
          <a:xfrm>
            <a:off x="1721643" y="2200275"/>
            <a:ext cx="1450181" cy="1339497"/>
          </a:xfrm>
          <a:prstGeom prst="rect">
            <a:avLst/>
          </a:prstGeom>
        </p:spPr>
      </p:pic>
      <p:pic>
        <p:nvPicPr>
          <p:cNvPr id="6" name="Picture 5">
            <a:extLst>
              <a:ext uri="{FF2B5EF4-FFF2-40B4-BE49-F238E27FC236}">
                <a16:creationId xmlns:a16="http://schemas.microsoft.com/office/drawing/2014/main" id="{5E4A6890-1B8D-46FD-96CB-5E49A8D0FB88}"/>
              </a:ext>
            </a:extLst>
          </p:cNvPr>
          <p:cNvPicPr>
            <a:picLocks noChangeAspect="1"/>
          </p:cNvPicPr>
          <p:nvPr/>
        </p:nvPicPr>
        <p:blipFill>
          <a:blip r:embed="rId5"/>
          <a:stretch>
            <a:fillRect/>
          </a:stretch>
        </p:blipFill>
        <p:spPr>
          <a:xfrm>
            <a:off x="5029199" y="2200276"/>
            <a:ext cx="1539479" cy="1382760"/>
          </a:xfrm>
          <a:prstGeom prst="rect">
            <a:avLst/>
          </a:prstGeom>
        </p:spPr>
      </p:pic>
      <p:pic>
        <p:nvPicPr>
          <p:cNvPr id="7" name="Picture 6">
            <a:extLst>
              <a:ext uri="{FF2B5EF4-FFF2-40B4-BE49-F238E27FC236}">
                <a16:creationId xmlns:a16="http://schemas.microsoft.com/office/drawing/2014/main" id="{6C434AB3-9F98-419A-9530-68138C10F838}"/>
              </a:ext>
            </a:extLst>
          </p:cNvPr>
          <p:cNvPicPr>
            <a:picLocks noChangeAspect="1"/>
          </p:cNvPicPr>
          <p:nvPr/>
        </p:nvPicPr>
        <p:blipFill>
          <a:blip r:embed="rId6"/>
          <a:stretch>
            <a:fillRect/>
          </a:stretch>
        </p:blipFill>
        <p:spPr>
          <a:xfrm>
            <a:off x="145167" y="2236015"/>
            <a:ext cx="1442098" cy="1303757"/>
          </a:xfrm>
          <a:prstGeom prst="rect">
            <a:avLst/>
          </a:prstGeom>
        </p:spPr>
      </p:pic>
      <p:pic>
        <p:nvPicPr>
          <p:cNvPr id="8" name="Picture 7">
            <a:extLst>
              <a:ext uri="{FF2B5EF4-FFF2-40B4-BE49-F238E27FC236}">
                <a16:creationId xmlns:a16="http://schemas.microsoft.com/office/drawing/2014/main" id="{4CEB890B-6744-4DC3-9A28-2119607B73A2}"/>
              </a:ext>
            </a:extLst>
          </p:cNvPr>
          <p:cNvPicPr>
            <a:picLocks noChangeAspect="1"/>
          </p:cNvPicPr>
          <p:nvPr/>
        </p:nvPicPr>
        <p:blipFill>
          <a:blip r:embed="rId7"/>
          <a:stretch>
            <a:fillRect/>
          </a:stretch>
        </p:blipFill>
        <p:spPr>
          <a:xfrm>
            <a:off x="6693694" y="2171700"/>
            <a:ext cx="1446610" cy="14113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151210" y="100013"/>
            <a:ext cx="8077200" cy="685800"/>
          </a:xfrm>
          <a:prstGeom prst="rect">
            <a:avLst/>
          </a:prstGeom>
          <a:noFill/>
          <a:ln>
            <a:noFill/>
          </a:ln>
        </p:spPr>
        <p:txBody>
          <a:bodyPr wrap="square" lIns="45700" tIns="45700" rIns="45700" bIns="45700" anchor="ctr" anchorCtr="0">
            <a:noAutofit/>
          </a:bodyPr>
          <a:lstStyle/>
          <a:p>
            <a:pPr marL="0" marR="0" lvl="0" indent="194309" algn="l" rtl="0">
              <a:spcBef>
                <a:spcPts val="0"/>
              </a:spcBef>
              <a:buClr>
                <a:schemeClr val="lt1"/>
              </a:buClr>
              <a:buSzPts val="4140"/>
              <a:buFont typeface="Source Sans Pro"/>
              <a:buNone/>
            </a:pPr>
            <a:r>
              <a:rPr lang="en" sz="4140" dirty="0"/>
              <a:t>Correlation </a:t>
            </a:r>
            <a:r>
              <a:rPr lang="en" sz="4140" dirty="0">
                <a:solidFill>
                  <a:srgbClr val="FF0000"/>
                </a:solidFill>
              </a:rPr>
              <a:t>Among</a:t>
            </a:r>
            <a:r>
              <a:rPr lang="en" sz="4140" dirty="0"/>
              <a:t> </a:t>
            </a:r>
            <a:r>
              <a:rPr lang="en" sz="4140" dirty="0">
                <a:solidFill>
                  <a:srgbClr val="FF0000"/>
                </a:solidFill>
              </a:rPr>
              <a:t>Variables</a:t>
            </a:r>
          </a:p>
        </p:txBody>
      </p:sp>
      <p:pic>
        <p:nvPicPr>
          <p:cNvPr id="326" name="Shape 326"/>
          <p:cNvPicPr preferRelativeResize="0"/>
          <p:nvPr/>
        </p:nvPicPr>
        <p:blipFill>
          <a:blip r:embed="rId3">
            <a:alphaModFix/>
          </a:blip>
          <a:stretch>
            <a:fillRect/>
          </a:stretch>
        </p:blipFill>
        <p:spPr>
          <a:xfrm>
            <a:off x="700089" y="915524"/>
            <a:ext cx="7858124" cy="41672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457200" y="-44672"/>
            <a:ext cx="7467600" cy="857400"/>
          </a:xfrm>
          <a:prstGeom prst="rect">
            <a:avLst/>
          </a:prstGeom>
        </p:spPr>
        <p:txBody>
          <a:bodyPr wrap="square" lIns="91425" tIns="91425" rIns="91425" bIns="91425" anchor="ctr" anchorCtr="0">
            <a:noAutofit/>
          </a:bodyPr>
          <a:lstStyle/>
          <a:p>
            <a:pPr marL="0" lvl="0" indent="0">
              <a:spcBef>
                <a:spcPts val="0"/>
              </a:spcBef>
              <a:buNone/>
            </a:pPr>
            <a:r>
              <a:rPr lang="en" sz="3400" dirty="0"/>
              <a:t>		</a:t>
            </a:r>
            <a:br>
              <a:rPr lang="en" sz="3400" dirty="0"/>
            </a:br>
            <a:r>
              <a:rPr lang="en" sz="3400" dirty="0"/>
              <a:t>		Findings of </a:t>
            </a:r>
            <a:r>
              <a:rPr lang="en" sz="3400" dirty="0">
                <a:solidFill>
                  <a:srgbClr val="FF0000"/>
                </a:solidFill>
              </a:rPr>
              <a:t>Correlation</a:t>
            </a:r>
          </a:p>
        </p:txBody>
      </p:sp>
      <p:sp>
        <p:nvSpPr>
          <p:cNvPr id="332" name="Shape 332"/>
          <p:cNvSpPr txBox="1">
            <a:spLocks noGrp="1"/>
          </p:cNvSpPr>
          <p:nvPr>
            <p:ph idx="1"/>
          </p:nvPr>
        </p:nvSpPr>
        <p:spPr>
          <a:xfrm>
            <a:off x="222694" y="1521072"/>
            <a:ext cx="8255700" cy="4222200"/>
          </a:xfrm>
          <a:prstGeom prst="rect">
            <a:avLst/>
          </a:prstGeom>
        </p:spPr>
        <p:txBody>
          <a:bodyPr wrap="square" lIns="91425" tIns="91425" rIns="91425" bIns="91425" anchor="t" anchorCtr="0">
            <a:noAutofit/>
          </a:bodyPr>
          <a:lstStyle/>
          <a:p>
            <a:pPr marL="361950" lvl="0" indent="-285750" rtl="0">
              <a:lnSpc>
                <a:spcPct val="115000"/>
              </a:lnSpc>
              <a:spcBef>
                <a:spcPts val="400"/>
              </a:spcBef>
              <a:spcAft>
                <a:spcPts val="0"/>
              </a:spcAft>
              <a:buSzPts val="2400"/>
              <a:buFont typeface="Arial" panose="020B0604020202020204" pitchFamily="34" charset="0"/>
              <a:buChar char="•"/>
            </a:pPr>
            <a:r>
              <a:rPr lang="en" dirty="0">
                <a:solidFill>
                  <a:schemeClr val="tx1"/>
                </a:solidFill>
              </a:rPr>
              <a:t>The dark Blue circles forming a diagonal line show that, a variable is highly correlated with itself.</a:t>
            </a:r>
          </a:p>
          <a:p>
            <a:pPr marL="361950" lvl="0" indent="-285750" rtl="0">
              <a:lnSpc>
                <a:spcPct val="115000"/>
              </a:lnSpc>
              <a:spcBef>
                <a:spcPts val="0"/>
              </a:spcBef>
              <a:spcAft>
                <a:spcPts val="0"/>
              </a:spcAft>
              <a:buSzPts val="2400"/>
              <a:buFont typeface="Arial" panose="020B0604020202020204" pitchFamily="34" charset="0"/>
              <a:buChar char="•"/>
            </a:pPr>
            <a:r>
              <a:rPr lang="en" dirty="0">
                <a:solidFill>
                  <a:schemeClr val="tx1"/>
                </a:solidFill>
              </a:rPr>
              <a:t>However, there is high correlation between two sets containing three variables each viz. forecast_3, 6 &amp; 9_months and sales_1, 3,6,&amp; 9_month.</a:t>
            </a:r>
          </a:p>
          <a:p>
            <a:pPr marL="361950" lvl="0" indent="-285750" rtl="0">
              <a:lnSpc>
                <a:spcPct val="115000"/>
              </a:lnSpc>
              <a:spcBef>
                <a:spcPts val="0"/>
              </a:spcBef>
              <a:spcAft>
                <a:spcPts val="0"/>
              </a:spcAft>
              <a:buSzPts val="2400"/>
              <a:buFont typeface="Arial" panose="020B0604020202020204" pitchFamily="34" charset="0"/>
              <a:buChar char="•"/>
            </a:pPr>
            <a:r>
              <a:rPr lang="en" dirty="0">
                <a:solidFill>
                  <a:schemeClr val="tx1"/>
                </a:solidFill>
              </a:rPr>
              <a:t>Choosing one variable from each of these sets will reduce multi-correlation and in turn increase the accuracy of model.</a:t>
            </a:r>
          </a:p>
          <a:p>
            <a:pPr marL="361950" lvl="0" indent="-285750" rtl="0">
              <a:lnSpc>
                <a:spcPct val="115000"/>
              </a:lnSpc>
              <a:spcBef>
                <a:spcPts val="0"/>
              </a:spcBef>
              <a:spcAft>
                <a:spcPts val="0"/>
              </a:spcAft>
              <a:buSzPts val="2400"/>
              <a:buFont typeface="Arial" panose="020B0604020202020204" pitchFamily="34" charset="0"/>
              <a:buChar char="•"/>
            </a:pPr>
            <a:r>
              <a:rPr lang="en" dirty="0">
                <a:solidFill>
                  <a:schemeClr val="tx1"/>
                </a:solidFill>
              </a:rPr>
              <a:t>If there are K potential Independent Variables, there are </a:t>
            </a:r>
            <a:r>
              <a:rPr lang="en" u="sng" dirty="0">
                <a:solidFill>
                  <a:schemeClr val="tx1"/>
                </a:solidFill>
              </a:rPr>
              <a:t>2</a:t>
            </a:r>
            <a:r>
              <a:rPr lang="en" u="sng" baseline="30000" dirty="0">
                <a:solidFill>
                  <a:schemeClr val="tx1"/>
                </a:solidFill>
              </a:rPr>
              <a:t>k</a:t>
            </a:r>
            <a:r>
              <a:rPr lang="en" baseline="30000" dirty="0">
                <a:solidFill>
                  <a:schemeClr val="tx1"/>
                </a:solidFill>
              </a:rPr>
              <a:t> </a:t>
            </a:r>
            <a:r>
              <a:rPr lang="en" dirty="0">
                <a:solidFill>
                  <a:schemeClr val="tx1"/>
                </a:solidFill>
              </a:rPr>
              <a:t>distinct subsets to be tasted.</a:t>
            </a:r>
          </a:p>
          <a:p>
            <a:pPr marL="361950" lvl="0" indent="-285750" rtl="0">
              <a:lnSpc>
                <a:spcPct val="115000"/>
              </a:lnSpc>
              <a:spcBef>
                <a:spcPts val="0"/>
              </a:spcBef>
              <a:spcAft>
                <a:spcPts val="0"/>
              </a:spcAft>
              <a:buSzPts val="2400"/>
              <a:buFont typeface="Arial" panose="020B0604020202020204" pitchFamily="34" charset="0"/>
              <a:buChar char="•"/>
            </a:pPr>
            <a:r>
              <a:rPr lang="en" dirty="0">
                <a:solidFill>
                  <a:schemeClr val="tx1"/>
                </a:solidFill>
              </a:rPr>
              <a:t>How to choose best set of variables for a model?</a:t>
            </a:r>
          </a:p>
          <a:p>
            <a:pPr marL="361950" lvl="0" indent="-285750" rtl="0">
              <a:lnSpc>
                <a:spcPct val="115000"/>
              </a:lnSpc>
              <a:spcBef>
                <a:spcPts val="0"/>
              </a:spcBef>
              <a:buSzPts val="2400"/>
              <a:buFont typeface="Arial" panose="020B0604020202020204" pitchFamily="34" charset="0"/>
              <a:buChar char="•"/>
            </a:pPr>
            <a:r>
              <a:rPr lang="en" dirty="0">
                <a:solidFill>
                  <a:schemeClr val="tx1"/>
                </a:solidFill>
              </a:rPr>
              <a:t>What are different techniques for variable selection?</a:t>
            </a:r>
          </a:p>
          <a:p>
            <a:pPr marL="0" lvl="0" indent="0" algn="r" rtl="0">
              <a:lnSpc>
                <a:spcPct val="115000"/>
              </a:lnSpc>
              <a:spcBef>
                <a:spcPts val="400"/>
              </a:spcBef>
              <a:buNone/>
            </a:pPr>
            <a:r>
              <a:rPr lang="en" dirty="0">
                <a:solidFill>
                  <a:schemeClr val="tx1"/>
                </a:solidFill>
              </a:rPr>
              <a:t>To be continued…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Shape 337"/>
          <p:cNvSpPr txBox="1">
            <a:spLocks noGrp="1"/>
          </p:cNvSpPr>
          <p:nvPr>
            <p:ph type="title"/>
          </p:nvPr>
        </p:nvSpPr>
        <p:spPr>
          <a:xfrm>
            <a:off x="457200" y="205975"/>
            <a:ext cx="7467600" cy="770700"/>
          </a:xfrm>
          <a:prstGeom prst="rect">
            <a:avLst/>
          </a:prstGeom>
          <a:noFill/>
          <a:ln>
            <a:noFill/>
          </a:ln>
        </p:spPr>
        <p:txBody>
          <a:bodyPr wrap="square" lIns="45700" tIns="45700" rIns="45700" bIns="45700" anchor="ctr" anchorCtr="0">
            <a:noAutofit/>
          </a:bodyPr>
          <a:lstStyle/>
          <a:p>
            <a:pPr marL="0" marR="0" lvl="0" indent="-262890" algn="l" rtl="0">
              <a:spcBef>
                <a:spcPts val="0"/>
              </a:spcBef>
              <a:buClr>
                <a:schemeClr val="lt1"/>
              </a:buClr>
              <a:buSzPts val="4140"/>
              <a:buFont typeface="Source Sans Pro"/>
              <a:buNone/>
            </a:pPr>
            <a:r>
              <a:rPr lang="en" sz="2900" dirty="0">
                <a:solidFill>
                  <a:schemeClr val="tx1"/>
                </a:solidFill>
                <a:latin typeface="Arial"/>
                <a:ea typeface="Arial"/>
                <a:cs typeface="Arial"/>
                <a:sym typeface="Arial"/>
              </a:rPr>
              <a:t>C 5.0 for </a:t>
            </a:r>
            <a:r>
              <a:rPr lang="en" sz="2900" dirty="0">
                <a:solidFill>
                  <a:srgbClr val="FF0000"/>
                </a:solidFill>
                <a:latin typeface="Arial"/>
                <a:ea typeface="Arial"/>
                <a:cs typeface="Arial"/>
                <a:sym typeface="Arial"/>
              </a:rPr>
              <a:t>Variable Selection</a:t>
            </a:r>
            <a:r>
              <a:rPr lang="en" sz="2900" dirty="0">
                <a:solidFill>
                  <a:srgbClr val="FFFFFF"/>
                </a:solidFill>
                <a:latin typeface="Arial"/>
                <a:ea typeface="Arial"/>
                <a:cs typeface="Arial"/>
                <a:sym typeface="Arial"/>
              </a:rPr>
              <a:t>		</a:t>
            </a:r>
          </a:p>
          <a:p>
            <a:pPr marL="2286000" marR="0" lvl="0" indent="194310" algn="l" rtl="0">
              <a:spcBef>
                <a:spcPts val="0"/>
              </a:spcBef>
              <a:buClr>
                <a:schemeClr val="lt1"/>
              </a:buClr>
              <a:buSzPts val="4140"/>
              <a:buFont typeface="Source Sans Pro"/>
              <a:buNone/>
            </a:pPr>
            <a:endParaRPr sz="1500" b="0" i="0" u="none" strike="noStrike" cap="none" dirty="0">
              <a:solidFill>
                <a:schemeClr val="lt1"/>
              </a:solidFill>
              <a:latin typeface="Source Sans Pro"/>
              <a:ea typeface="Source Sans Pro"/>
              <a:cs typeface="Source Sans Pro"/>
              <a:sym typeface="Source Sans Pro"/>
            </a:endParaRPr>
          </a:p>
        </p:txBody>
      </p:sp>
      <p:sp>
        <p:nvSpPr>
          <p:cNvPr id="338" name="Shape 338"/>
          <p:cNvSpPr txBox="1"/>
          <p:nvPr/>
        </p:nvSpPr>
        <p:spPr>
          <a:xfrm>
            <a:off x="194452" y="1133737"/>
            <a:ext cx="5856303" cy="3849000"/>
          </a:xfrm>
          <a:prstGeom prst="rect">
            <a:avLst/>
          </a:prstGeom>
          <a:noFill/>
          <a:ln>
            <a:noFill/>
          </a:ln>
        </p:spPr>
        <p:txBody>
          <a:bodyPr wrap="square" lIns="91425" tIns="91425" rIns="91425" bIns="91425" anchor="t" anchorCtr="0">
            <a:noAutofit/>
          </a:bodyPr>
          <a:lstStyle/>
          <a:p>
            <a:pPr marL="457200" lvl="0" indent="-336550" rtl="0">
              <a:lnSpc>
                <a:spcPct val="115000"/>
              </a:lnSpc>
              <a:spcBef>
                <a:spcPts val="0"/>
              </a:spcBef>
              <a:spcAft>
                <a:spcPts val="0"/>
              </a:spcAft>
              <a:buClr>
                <a:srgbClr val="FFFFFF"/>
              </a:buClr>
              <a:buSzPts val="1700"/>
              <a:buChar char="●"/>
            </a:pPr>
            <a:endParaRPr lang="en" sz="1500" dirty="0">
              <a:solidFill>
                <a:schemeClr val="tx1"/>
              </a:solidFill>
              <a:latin typeface="Calibri" panose="020F0502020204030204" pitchFamily="34" charset="0"/>
              <a:cs typeface="Calibri" panose="020F0502020204030204" pitchFamily="34" charset="0"/>
            </a:endParaRPr>
          </a:p>
          <a:p>
            <a:pPr marL="361950" indent="-285750">
              <a:lnSpc>
                <a:spcPct val="115000"/>
              </a:lnSpc>
              <a:spcBef>
                <a:spcPts val="0"/>
              </a:spcBef>
              <a:buClr>
                <a:schemeClr val="accent1"/>
              </a:buClr>
              <a:buSzPts val="2400"/>
              <a:buFont typeface="Arial" panose="020B0604020202020204" pitchFamily="34" charset="0"/>
              <a:buChar char="•"/>
            </a:pPr>
            <a:r>
              <a:rPr lang="en" sz="1500" dirty="0">
                <a:solidFill>
                  <a:schemeClr val="tx1"/>
                </a:solidFill>
                <a:latin typeface="Cabin"/>
                <a:sym typeface="Cabin"/>
              </a:rPr>
              <a:t>C 5.0 was Implemented over complete dataset to analyze decision trees.</a:t>
            </a:r>
          </a:p>
          <a:p>
            <a:pPr marL="361950" indent="-285750">
              <a:lnSpc>
                <a:spcPct val="115000"/>
              </a:lnSpc>
              <a:spcBef>
                <a:spcPts val="0"/>
              </a:spcBef>
              <a:buClr>
                <a:schemeClr val="accent1"/>
              </a:buClr>
              <a:buSzPts val="2400"/>
              <a:buFont typeface="Arial" panose="020B0604020202020204" pitchFamily="34" charset="0"/>
              <a:buChar char="•"/>
            </a:pPr>
            <a:r>
              <a:rPr lang="en" sz="1500" dirty="0">
                <a:solidFill>
                  <a:schemeClr val="tx1"/>
                </a:solidFill>
                <a:latin typeface="Cabin"/>
                <a:sym typeface="Cabin"/>
              </a:rPr>
              <a:t>It measured predictor importance by determining the percentage of training set samples that fall into all the terminal nodes after the split.</a:t>
            </a:r>
          </a:p>
          <a:p>
            <a:pPr marL="361950" indent="-285750">
              <a:lnSpc>
                <a:spcPct val="115000"/>
              </a:lnSpc>
              <a:spcBef>
                <a:spcPts val="0"/>
              </a:spcBef>
              <a:buClr>
                <a:schemeClr val="accent1"/>
              </a:buClr>
              <a:buSzPts val="2400"/>
              <a:buFont typeface="Arial" panose="020B0604020202020204" pitchFamily="34" charset="0"/>
              <a:buChar char="•"/>
            </a:pPr>
            <a:r>
              <a:rPr lang="en" sz="1500" dirty="0">
                <a:solidFill>
                  <a:schemeClr val="tx1"/>
                </a:solidFill>
                <a:latin typeface="Cabin"/>
                <a:sym typeface="Cabin"/>
              </a:rPr>
              <a:t>First two predictors ‘national_inv’ ‘forecast_3_month’ in the first split automatically bears 100% importance.</a:t>
            </a:r>
          </a:p>
          <a:p>
            <a:pPr marL="361950" indent="-285750">
              <a:lnSpc>
                <a:spcPct val="115000"/>
              </a:lnSpc>
              <a:spcBef>
                <a:spcPts val="0"/>
              </a:spcBef>
              <a:buClr>
                <a:schemeClr val="accent1"/>
              </a:buClr>
              <a:buSzPts val="2400"/>
              <a:buFont typeface="Arial" panose="020B0604020202020204" pitchFamily="34" charset="0"/>
              <a:buChar char="•"/>
            </a:pPr>
            <a:r>
              <a:rPr lang="en" sz="1500" dirty="0">
                <a:solidFill>
                  <a:schemeClr val="tx1"/>
                </a:solidFill>
                <a:latin typeface="Cabin"/>
                <a:sym typeface="Cabin"/>
              </a:rPr>
              <a:t>Based on the best ‘category’ contained in an attribute, other variables are ranked as shown in adjoining figure.</a:t>
            </a:r>
          </a:p>
        </p:txBody>
      </p:sp>
      <p:pic>
        <p:nvPicPr>
          <p:cNvPr id="339" name="Shape 339"/>
          <p:cNvPicPr preferRelativeResize="0"/>
          <p:nvPr/>
        </p:nvPicPr>
        <p:blipFill>
          <a:blip r:embed="rId3">
            <a:alphaModFix/>
          </a:blip>
          <a:stretch>
            <a:fillRect/>
          </a:stretch>
        </p:blipFill>
        <p:spPr>
          <a:xfrm>
            <a:off x="6098949" y="1037347"/>
            <a:ext cx="2917275" cy="384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235744" y="124478"/>
            <a:ext cx="7897331" cy="857400"/>
          </a:xfrm>
          <a:prstGeom prst="rect">
            <a:avLst/>
          </a:prstGeom>
        </p:spPr>
        <p:txBody>
          <a:bodyPr wrap="square" lIns="91425" tIns="91425" rIns="91425" bIns="91425" anchor="ctr" anchorCtr="0">
            <a:noAutofit/>
          </a:bodyPr>
          <a:lstStyle/>
          <a:p>
            <a:pPr marL="0" lvl="0" indent="0">
              <a:spcBef>
                <a:spcPts val="0"/>
              </a:spcBef>
              <a:buNone/>
            </a:pPr>
            <a:r>
              <a:rPr lang="en" sz="3500" dirty="0"/>
              <a:t>Random Forest for </a:t>
            </a:r>
            <a:r>
              <a:rPr lang="en" sz="3500" dirty="0">
                <a:solidFill>
                  <a:srgbClr val="FF0000"/>
                </a:solidFill>
              </a:rPr>
              <a:t>Variable Selection</a:t>
            </a:r>
          </a:p>
        </p:txBody>
      </p:sp>
      <p:sp>
        <p:nvSpPr>
          <p:cNvPr id="345" name="Shape 345"/>
          <p:cNvSpPr txBox="1">
            <a:spLocks noGrp="1"/>
          </p:cNvSpPr>
          <p:nvPr>
            <p:ph idx="1"/>
          </p:nvPr>
        </p:nvSpPr>
        <p:spPr>
          <a:xfrm>
            <a:off x="0" y="1053703"/>
            <a:ext cx="5182790" cy="3811100"/>
          </a:xfrm>
          <a:prstGeom prst="rect">
            <a:avLst/>
          </a:prstGeom>
        </p:spPr>
        <p:txBody>
          <a:bodyPr wrap="square" lIns="91425" tIns="91425" rIns="91425" bIns="91425" anchor="t" anchorCtr="0">
            <a:noAutofit/>
          </a:bodyPr>
          <a:lstStyle/>
          <a:p>
            <a:pPr marL="361950" lvl="0" indent="-285750">
              <a:lnSpc>
                <a:spcPct val="100000"/>
              </a:lnSpc>
              <a:spcBef>
                <a:spcPts val="0"/>
              </a:spcBef>
              <a:buSzPts val="2400"/>
              <a:buFont typeface="Arial" panose="020B0604020202020204" pitchFamily="34" charset="0"/>
              <a:buChar char="•"/>
            </a:pPr>
            <a:r>
              <a:rPr lang="en" dirty="0">
                <a:solidFill>
                  <a:schemeClr val="tx1"/>
                </a:solidFill>
                <a:cs typeface="Arial"/>
                <a:sym typeface="Arial"/>
              </a:rPr>
              <a:t>To get better accuracy, we applied random forest which decorrelated 200 trees (classifiers) generated on different bootstrapped samples from Training data.</a:t>
            </a:r>
          </a:p>
          <a:p>
            <a:pPr marL="361950" lvl="0" indent="-285750">
              <a:lnSpc>
                <a:spcPct val="100000"/>
              </a:lnSpc>
              <a:spcBef>
                <a:spcPts val="0"/>
              </a:spcBef>
              <a:buSzPts val="2400"/>
              <a:buFont typeface="Arial" panose="020B0604020202020204" pitchFamily="34" charset="0"/>
              <a:buChar char="•"/>
            </a:pPr>
            <a:r>
              <a:rPr lang="en" dirty="0">
                <a:solidFill>
                  <a:schemeClr val="tx1"/>
                </a:solidFill>
                <a:cs typeface="Arial"/>
                <a:sym typeface="Arial"/>
              </a:rPr>
              <a:t>Averaging the trees helped us to reduce ‘variance’ &amp; avoid ‘overfitting’. </a:t>
            </a:r>
          </a:p>
          <a:p>
            <a:pPr marL="361950" lvl="0" indent="-285750">
              <a:lnSpc>
                <a:spcPct val="100000"/>
              </a:lnSpc>
              <a:spcBef>
                <a:spcPts val="0"/>
              </a:spcBef>
              <a:buSzPts val="2400"/>
              <a:buFont typeface="Arial" panose="020B0604020202020204" pitchFamily="34" charset="0"/>
              <a:buChar char="•"/>
            </a:pPr>
            <a:r>
              <a:rPr lang="en" dirty="0">
                <a:solidFill>
                  <a:schemeClr val="tx1"/>
                </a:solidFill>
                <a:cs typeface="Arial"/>
                <a:sym typeface="Arial"/>
              </a:rPr>
              <a:t>The out of bag estimate was calculated to find mean prediction error on each training sample.</a:t>
            </a:r>
          </a:p>
          <a:p>
            <a:pPr marL="361950" lvl="0" indent="-285750">
              <a:lnSpc>
                <a:spcPct val="100000"/>
              </a:lnSpc>
              <a:spcBef>
                <a:spcPts val="0"/>
              </a:spcBef>
              <a:buSzPts val="2400"/>
              <a:buFont typeface="Arial" panose="020B0604020202020204" pitchFamily="34" charset="0"/>
              <a:buChar char="•"/>
            </a:pPr>
            <a:r>
              <a:rPr lang="en" dirty="0">
                <a:solidFill>
                  <a:schemeClr val="tx1"/>
                </a:solidFill>
                <a:cs typeface="Arial"/>
                <a:sym typeface="Arial"/>
              </a:rPr>
              <a:t>The graph shows attributes in decreasing order of ‘Mean decrease accuracy’.</a:t>
            </a:r>
          </a:p>
          <a:p>
            <a:pPr marL="361950" lvl="0" indent="-285750">
              <a:lnSpc>
                <a:spcPct val="100000"/>
              </a:lnSpc>
              <a:spcBef>
                <a:spcPts val="0"/>
              </a:spcBef>
              <a:buSzPts val="2400"/>
              <a:buFont typeface="Arial" panose="020B0604020202020204" pitchFamily="34" charset="0"/>
              <a:buChar char="•"/>
            </a:pPr>
            <a:r>
              <a:rPr lang="en" dirty="0">
                <a:solidFill>
                  <a:schemeClr val="tx1"/>
                </a:solidFill>
                <a:cs typeface="Arial"/>
                <a:sym typeface="Arial"/>
              </a:rPr>
              <a:t>Hence final variable set selected for all further models is:</a:t>
            </a:r>
          </a:p>
          <a:p>
            <a:pPr marL="361950" lvl="0" indent="-285750">
              <a:lnSpc>
                <a:spcPct val="100000"/>
              </a:lnSpc>
              <a:spcBef>
                <a:spcPts val="0"/>
              </a:spcBef>
              <a:buSzPts val="2400"/>
              <a:buFont typeface="Arial" panose="020B0604020202020204" pitchFamily="34" charset="0"/>
              <a:buChar char="•"/>
            </a:pPr>
            <a:r>
              <a:rPr lang="en-US" dirty="0">
                <a:cs typeface="Arial"/>
                <a:sym typeface="Arial"/>
              </a:rPr>
              <a:t>'</a:t>
            </a:r>
            <a:r>
              <a:rPr lang="en-US" dirty="0" err="1">
                <a:cs typeface="Arial"/>
                <a:sym typeface="Arial"/>
              </a:rPr>
              <a:t>national_inv</a:t>
            </a:r>
            <a:r>
              <a:rPr lang="en-US" dirty="0">
                <a:cs typeface="Arial"/>
                <a:sym typeface="Arial"/>
              </a:rPr>
              <a:t>', '</a:t>
            </a:r>
            <a:r>
              <a:rPr lang="en-US" dirty="0" err="1">
                <a:cs typeface="Arial"/>
                <a:sym typeface="Arial"/>
              </a:rPr>
              <a:t>in_transit_qty</a:t>
            </a:r>
            <a:r>
              <a:rPr lang="en-US" dirty="0">
                <a:cs typeface="Arial"/>
                <a:sym typeface="Arial"/>
              </a:rPr>
              <a:t>', '</a:t>
            </a:r>
            <a:r>
              <a:rPr lang="en-US" dirty="0" err="1">
                <a:cs typeface="Arial"/>
                <a:sym typeface="Arial"/>
              </a:rPr>
              <a:t>lead_time</a:t>
            </a:r>
            <a:r>
              <a:rPr lang="en-US" dirty="0">
                <a:cs typeface="Arial"/>
                <a:sym typeface="Arial"/>
              </a:rPr>
              <a:t>', 'forecast_3_month', 'sales_1_month', '</a:t>
            </a:r>
            <a:r>
              <a:rPr lang="en-US" dirty="0" err="1">
                <a:cs typeface="Arial"/>
                <a:sym typeface="Arial"/>
              </a:rPr>
              <a:t>min_bank</a:t>
            </a:r>
            <a:r>
              <a:rPr lang="en-US" dirty="0">
                <a:cs typeface="Arial"/>
                <a:sym typeface="Arial"/>
              </a:rPr>
              <a:t>’, </a:t>
            </a:r>
          </a:p>
          <a:p>
            <a:pPr marL="76200" lvl="0" indent="0">
              <a:lnSpc>
                <a:spcPct val="100000"/>
              </a:lnSpc>
              <a:spcBef>
                <a:spcPts val="0"/>
              </a:spcBef>
              <a:buSzPts val="2400"/>
              <a:buNone/>
            </a:pPr>
            <a:r>
              <a:rPr lang="en-US" dirty="0">
                <a:cs typeface="Arial"/>
                <a:sym typeface="Arial"/>
              </a:rPr>
              <a:t>	'perf_6_month_avg’,'local_bo_qty','stop_auto_by’,	’deck_risk','went_on_backorder'</a:t>
            </a:r>
            <a:endParaRPr lang="en" dirty="0">
              <a:solidFill>
                <a:schemeClr val="tx1"/>
              </a:solidFill>
              <a:cs typeface="Arial"/>
              <a:sym typeface="Arial"/>
            </a:endParaRPr>
          </a:p>
        </p:txBody>
      </p:sp>
      <p:pic>
        <p:nvPicPr>
          <p:cNvPr id="346" name="Shape 346"/>
          <p:cNvPicPr preferRelativeResize="0"/>
          <p:nvPr/>
        </p:nvPicPr>
        <p:blipFill>
          <a:blip r:embed="rId3">
            <a:alphaModFix/>
          </a:blip>
          <a:stretch>
            <a:fillRect/>
          </a:stretch>
        </p:blipFill>
        <p:spPr>
          <a:xfrm>
            <a:off x="5218557" y="821531"/>
            <a:ext cx="3765900" cy="39482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418586" y="148593"/>
            <a:ext cx="7955303" cy="786926"/>
          </a:xfrm>
          <a:prstGeom prst="rect">
            <a:avLst/>
          </a:prstGeom>
        </p:spPr>
        <p:txBody>
          <a:bodyPr wrap="square" lIns="91425" tIns="91425" rIns="91425" bIns="91425" anchor="ctr" anchorCtr="0">
            <a:noAutofit/>
          </a:bodyPr>
          <a:lstStyle/>
          <a:p>
            <a:pPr marL="2286000" lvl="0" indent="457200" rtl="0">
              <a:spcBef>
                <a:spcPts val="0"/>
              </a:spcBef>
              <a:buNone/>
            </a:pPr>
            <a:r>
              <a:rPr lang="en" sz="3000" dirty="0">
                <a:solidFill>
                  <a:schemeClr val="bg1"/>
                </a:solidFill>
                <a:latin typeface="Arial"/>
                <a:ea typeface="Arial"/>
                <a:cs typeface="Arial"/>
                <a:sym typeface="Arial"/>
              </a:rPr>
              <a:t>Naive</a:t>
            </a:r>
            <a:r>
              <a:rPr lang="en" sz="3000" dirty="0">
                <a:latin typeface="Arial"/>
                <a:ea typeface="Arial"/>
                <a:cs typeface="Arial"/>
                <a:sym typeface="Arial"/>
              </a:rPr>
              <a:t> </a:t>
            </a:r>
            <a:r>
              <a:rPr lang="en" sz="3000" dirty="0">
                <a:solidFill>
                  <a:srgbClr val="FF0000"/>
                </a:solidFill>
                <a:latin typeface="Arial"/>
                <a:ea typeface="Arial"/>
                <a:cs typeface="Arial"/>
                <a:sym typeface="Arial"/>
              </a:rPr>
              <a:t>Bayes</a:t>
            </a:r>
          </a:p>
        </p:txBody>
      </p:sp>
      <p:sp>
        <p:nvSpPr>
          <p:cNvPr id="369" name="Shape 369"/>
          <p:cNvSpPr txBox="1">
            <a:spLocks noGrp="1"/>
          </p:cNvSpPr>
          <p:nvPr>
            <p:ph idx="1"/>
          </p:nvPr>
        </p:nvSpPr>
        <p:spPr>
          <a:xfrm>
            <a:off x="171450" y="1063375"/>
            <a:ext cx="8972550" cy="3394500"/>
          </a:xfrm>
          <a:prstGeom prst="rect">
            <a:avLst/>
          </a:prstGeom>
        </p:spPr>
        <p:txBody>
          <a:bodyPr wrap="square" lIns="91425" tIns="91425" rIns="91425" bIns="91425" anchor="t" anchorCtr="0">
            <a:noAutofit/>
          </a:bodyPr>
          <a:lstStyle/>
          <a:p>
            <a:pPr marL="0" lvl="0" indent="0" rtl="0">
              <a:spcBef>
                <a:spcPts val="0"/>
              </a:spcBef>
              <a:buNone/>
            </a:pPr>
            <a:r>
              <a:rPr lang="en" dirty="0"/>
              <a:t>  </a:t>
            </a:r>
            <a:r>
              <a:rPr lang="en" b="1" dirty="0">
                <a:solidFill>
                  <a:schemeClr val="tx1"/>
                </a:solidFill>
              </a:rPr>
              <a:t>	</a:t>
            </a:r>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a:spcBef>
                <a:spcPts val="0"/>
              </a:spcBef>
              <a:buNone/>
            </a:pPr>
            <a:endParaRPr lang="en" dirty="0"/>
          </a:p>
          <a:p>
            <a:pPr marL="0" lvl="0" indent="0">
              <a:spcBef>
                <a:spcPts val="0"/>
              </a:spcBef>
              <a:buNone/>
            </a:pPr>
            <a:endParaRPr lang="en" dirty="0"/>
          </a:p>
          <a:p>
            <a:pPr marL="0" lvl="0" indent="0">
              <a:spcBef>
                <a:spcPts val="0"/>
              </a:spcBef>
              <a:buNone/>
            </a:pPr>
            <a:endParaRPr lang="en" dirty="0"/>
          </a:p>
        </p:txBody>
      </p:sp>
      <p:pic>
        <p:nvPicPr>
          <p:cNvPr id="7" name="Picture 6">
            <a:extLst>
              <a:ext uri="{FF2B5EF4-FFF2-40B4-BE49-F238E27FC236}">
                <a16:creationId xmlns:a16="http://schemas.microsoft.com/office/drawing/2014/main" id="{3FEA24E7-1086-4F3E-96E2-D9B884B99262}"/>
              </a:ext>
            </a:extLst>
          </p:cNvPr>
          <p:cNvPicPr>
            <a:picLocks noChangeAspect="1"/>
          </p:cNvPicPr>
          <p:nvPr/>
        </p:nvPicPr>
        <p:blipFill>
          <a:blip r:embed="rId3"/>
          <a:stretch>
            <a:fillRect/>
          </a:stretch>
        </p:blipFill>
        <p:spPr>
          <a:xfrm>
            <a:off x="316818" y="3543300"/>
            <a:ext cx="8681813" cy="1550194"/>
          </a:xfrm>
          <a:prstGeom prst="rect">
            <a:avLst/>
          </a:prstGeom>
        </p:spPr>
      </p:pic>
      <p:sp>
        <p:nvSpPr>
          <p:cNvPr id="5" name="TextBox 4">
            <a:extLst>
              <a:ext uri="{FF2B5EF4-FFF2-40B4-BE49-F238E27FC236}">
                <a16:creationId xmlns:a16="http://schemas.microsoft.com/office/drawing/2014/main" id="{922A3CA5-3038-4B29-9D88-F771F4222ADF}"/>
              </a:ext>
            </a:extLst>
          </p:cNvPr>
          <p:cNvSpPr txBox="1"/>
          <p:nvPr/>
        </p:nvSpPr>
        <p:spPr>
          <a:xfrm>
            <a:off x="397893" y="983124"/>
            <a:ext cx="8184583" cy="3108543"/>
          </a:xfrm>
          <a:prstGeom prst="rect">
            <a:avLst/>
          </a:prstGeom>
          <a:noFill/>
        </p:spPr>
        <p:txBody>
          <a:bodyPr wrap="square" rtlCol="0">
            <a:spAutoFit/>
          </a:bodyPr>
          <a:lstStyle/>
          <a:p>
            <a:pPr marL="285750" indent="-285750">
              <a:buClr>
                <a:srgbClr val="FF0000"/>
              </a:buClr>
              <a:buFont typeface="Wingdings" panose="05000000000000000000" pitchFamily="2" charset="2"/>
              <a:buChar char="§"/>
            </a:pPr>
            <a:r>
              <a:rPr lang="en-US" dirty="0">
                <a:solidFill>
                  <a:schemeClr val="tx1"/>
                </a:solidFill>
              </a:rPr>
              <a:t>It calculates the posterior probability for each class. </a:t>
            </a:r>
          </a:p>
          <a:p>
            <a:pPr marL="285750" indent="-285750">
              <a:buClr>
                <a:srgbClr val="FF0000"/>
              </a:buClr>
              <a:buFont typeface="Wingdings" panose="05000000000000000000" pitchFamily="2" charset="2"/>
              <a:buChar char="§"/>
            </a:pPr>
            <a:r>
              <a:rPr lang="en-US" dirty="0">
                <a:solidFill>
                  <a:schemeClr val="tx1"/>
                </a:solidFill>
              </a:rPr>
              <a:t>The class with the highest posterior probability is the outcome of prediction.</a:t>
            </a:r>
          </a:p>
          <a:p>
            <a:pPr>
              <a:buClr>
                <a:srgbClr val="FF0000"/>
              </a:buClr>
            </a:pPr>
            <a:r>
              <a:rPr lang="en-US" dirty="0">
                <a:solidFill>
                  <a:schemeClr val="tx1"/>
                </a:solidFill>
              </a:rPr>
              <a:t>     </a:t>
            </a:r>
          </a:p>
          <a:p>
            <a:pPr>
              <a:buClr>
                <a:srgbClr val="FF0000"/>
              </a:buClr>
            </a:pPr>
            <a:r>
              <a:rPr lang="en-US" dirty="0">
                <a:solidFill>
                  <a:schemeClr val="tx1"/>
                </a:solidFill>
              </a:rPr>
              <a:t> Assumption:</a:t>
            </a:r>
          </a:p>
          <a:p>
            <a:pPr>
              <a:buClr>
                <a:srgbClr val="FF0000"/>
              </a:buClr>
            </a:pPr>
            <a:r>
              <a:rPr lang="en-US" dirty="0">
                <a:solidFill>
                  <a:schemeClr val="tx1"/>
                </a:solidFill>
              </a:rPr>
              <a:t>      It works based on the frequency count of each variable, so variables are</a:t>
            </a:r>
          </a:p>
          <a:p>
            <a:pPr>
              <a:buClr>
                <a:srgbClr val="FF0000"/>
              </a:buClr>
            </a:pPr>
            <a:r>
              <a:rPr lang="en-US" dirty="0">
                <a:solidFill>
                  <a:schemeClr val="tx1"/>
                </a:solidFill>
              </a:rPr>
              <a:t>      independent of each other.</a:t>
            </a:r>
          </a:p>
          <a:p>
            <a:pPr marL="285750" indent="-285750">
              <a:buClr>
                <a:srgbClr val="FF0000"/>
              </a:buClr>
              <a:buFont typeface="Wingdings" panose="05000000000000000000" pitchFamily="2" charset="2"/>
              <a:buChar char="§"/>
            </a:pPr>
            <a:endParaRPr lang="en-US" dirty="0">
              <a:solidFill>
                <a:schemeClr val="tx1"/>
              </a:solidFill>
            </a:endParaRPr>
          </a:p>
          <a:p>
            <a:r>
              <a:rPr lang="en-US" i="1" dirty="0">
                <a:solidFill>
                  <a:schemeClr val="tx1"/>
                </a:solidFill>
              </a:rPr>
              <a:t>P</a:t>
            </a:r>
            <a:r>
              <a:rPr lang="en-US" dirty="0">
                <a:solidFill>
                  <a:schemeClr val="tx1"/>
                </a:solidFill>
              </a:rPr>
              <a:t>(</a:t>
            </a:r>
            <a:r>
              <a:rPr lang="en-US" i="1" dirty="0" err="1">
                <a:solidFill>
                  <a:schemeClr val="tx1"/>
                </a:solidFill>
              </a:rPr>
              <a:t>c|x</a:t>
            </a:r>
            <a:r>
              <a:rPr lang="en-US" dirty="0">
                <a:solidFill>
                  <a:schemeClr val="tx1"/>
                </a:solidFill>
              </a:rPr>
              <a:t>) is the posterior probability of </a:t>
            </a:r>
            <a:r>
              <a:rPr lang="en-US" i="1" dirty="0">
                <a:solidFill>
                  <a:schemeClr val="tx1"/>
                </a:solidFill>
              </a:rPr>
              <a:t>class</a:t>
            </a:r>
            <a:r>
              <a:rPr lang="en-US" dirty="0">
                <a:solidFill>
                  <a:schemeClr val="tx1"/>
                </a:solidFill>
              </a:rPr>
              <a:t> (c, </a:t>
            </a:r>
            <a:r>
              <a:rPr lang="en-US" i="1" dirty="0">
                <a:solidFill>
                  <a:schemeClr val="tx1"/>
                </a:solidFill>
              </a:rPr>
              <a:t>target</a:t>
            </a:r>
            <a:r>
              <a:rPr lang="en-US" dirty="0">
                <a:solidFill>
                  <a:schemeClr val="tx1"/>
                </a:solidFill>
              </a:rPr>
              <a:t>) given </a:t>
            </a:r>
            <a:r>
              <a:rPr lang="en-US" i="1" dirty="0">
                <a:solidFill>
                  <a:schemeClr val="tx1"/>
                </a:solidFill>
              </a:rPr>
              <a:t>predictor</a:t>
            </a:r>
            <a:r>
              <a:rPr lang="en-US" dirty="0">
                <a:solidFill>
                  <a:schemeClr val="tx1"/>
                </a:solidFill>
              </a:rPr>
              <a:t> (x, </a:t>
            </a:r>
            <a:r>
              <a:rPr lang="en-US" i="1" dirty="0">
                <a:solidFill>
                  <a:schemeClr val="tx1"/>
                </a:solidFill>
              </a:rPr>
              <a:t>attributes</a:t>
            </a:r>
            <a:r>
              <a:rPr lang="en-US" dirty="0">
                <a:solidFill>
                  <a:schemeClr val="tx1"/>
                </a:solidFill>
              </a:rPr>
              <a:t>).</a:t>
            </a:r>
          </a:p>
          <a:p>
            <a:r>
              <a:rPr lang="en-US" i="1" dirty="0">
                <a:solidFill>
                  <a:schemeClr val="tx1"/>
                </a:solidFill>
              </a:rPr>
              <a:t>P</a:t>
            </a:r>
            <a:r>
              <a:rPr lang="en-US" dirty="0">
                <a:solidFill>
                  <a:schemeClr val="tx1"/>
                </a:solidFill>
              </a:rPr>
              <a:t>(</a:t>
            </a:r>
            <a:r>
              <a:rPr lang="en-US" i="1" dirty="0">
                <a:solidFill>
                  <a:schemeClr val="tx1"/>
                </a:solidFill>
              </a:rPr>
              <a:t>c</a:t>
            </a:r>
            <a:r>
              <a:rPr lang="en-US" dirty="0">
                <a:solidFill>
                  <a:schemeClr val="tx1"/>
                </a:solidFill>
              </a:rPr>
              <a:t>) is the prior probability of </a:t>
            </a:r>
            <a:r>
              <a:rPr lang="en-US" i="1" dirty="0">
                <a:solidFill>
                  <a:schemeClr val="tx1"/>
                </a:solidFill>
              </a:rPr>
              <a:t>class</a:t>
            </a:r>
            <a:r>
              <a:rPr lang="en-US" dirty="0">
                <a:solidFill>
                  <a:schemeClr val="tx1"/>
                </a:solidFill>
              </a:rPr>
              <a:t>.</a:t>
            </a:r>
          </a:p>
          <a:p>
            <a:r>
              <a:rPr lang="en-US" i="1" dirty="0">
                <a:solidFill>
                  <a:schemeClr val="tx1"/>
                </a:solidFill>
              </a:rPr>
              <a:t>P</a:t>
            </a:r>
            <a:r>
              <a:rPr lang="en-US" dirty="0">
                <a:solidFill>
                  <a:schemeClr val="tx1"/>
                </a:solidFill>
              </a:rPr>
              <a:t>(</a:t>
            </a:r>
            <a:r>
              <a:rPr lang="en-US" i="1" dirty="0" err="1">
                <a:solidFill>
                  <a:schemeClr val="tx1"/>
                </a:solidFill>
              </a:rPr>
              <a:t>x|c</a:t>
            </a:r>
            <a:r>
              <a:rPr lang="en-US" dirty="0">
                <a:solidFill>
                  <a:schemeClr val="tx1"/>
                </a:solidFill>
              </a:rPr>
              <a:t>) is the likelihood which is the probability of </a:t>
            </a:r>
            <a:r>
              <a:rPr lang="en-US" i="1" dirty="0">
                <a:solidFill>
                  <a:schemeClr val="tx1"/>
                </a:solidFill>
              </a:rPr>
              <a:t>predictor</a:t>
            </a:r>
            <a:r>
              <a:rPr lang="en-US" dirty="0">
                <a:solidFill>
                  <a:schemeClr val="tx1"/>
                </a:solidFill>
              </a:rPr>
              <a:t> given </a:t>
            </a:r>
            <a:r>
              <a:rPr lang="en-US" i="1" dirty="0">
                <a:solidFill>
                  <a:schemeClr val="tx1"/>
                </a:solidFill>
              </a:rPr>
              <a:t>class</a:t>
            </a:r>
            <a:r>
              <a:rPr lang="en-US" dirty="0">
                <a:solidFill>
                  <a:schemeClr val="tx1"/>
                </a:solidFill>
              </a:rPr>
              <a:t>.</a:t>
            </a:r>
          </a:p>
          <a:p>
            <a:r>
              <a:rPr lang="en-US" i="1" dirty="0">
                <a:solidFill>
                  <a:schemeClr val="tx1"/>
                </a:solidFill>
              </a:rPr>
              <a:t>P</a:t>
            </a:r>
            <a:r>
              <a:rPr lang="en-US" dirty="0">
                <a:solidFill>
                  <a:schemeClr val="tx1"/>
                </a:solidFill>
              </a:rPr>
              <a:t>(</a:t>
            </a:r>
            <a:r>
              <a:rPr lang="en-US" i="1" dirty="0">
                <a:solidFill>
                  <a:schemeClr val="tx1"/>
                </a:solidFill>
              </a:rPr>
              <a:t>x</a:t>
            </a:r>
            <a:r>
              <a:rPr lang="en-US" dirty="0">
                <a:solidFill>
                  <a:schemeClr val="tx1"/>
                </a:solidFill>
              </a:rPr>
              <a:t>) is the prior probability of </a:t>
            </a:r>
            <a:r>
              <a:rPr lang="en-US" i="1" dirty="0">
                <a:solidFill>
                  <a:schemeClr val="tx1"/>
                </a:solidFill>
              </a:rPr>
              <a:t>predictor</a:t>
            </a:r>
            <a:r>
              <a:rPr lang="en-US" dirty="0">
                <a:solidFill>
                  <a:schemeClr val="tx1"/>
                </a:solidFill>
              </a:rPr>
              <a:t>.</a:t>
            </a:r>
          </a:p>
          <a:p>
            <a:pPr>
              <a:buClr>
                <a:srgbClr val="FF0000"/>
              </a:buClr>
            </a:pPr>
            <a:endParaRPr lang="en-US" dirty="0">
              <a:solidFill>
                <a:schemeClr val="tx1"/>
              </a:solidFill>
            </a:endParaRPr>
          </a:p>
          <a:p>
            <a:pPr marL="285750" indent="-285750">
              <a:buClr>
                <a:srgbClr val="FF0000"/>
              </a:buClr>
              <a:buFont typeface="Wingdings" panose="05000000000000000000" pitchFamily="2" charset="2"/>
              <a:buChar char="§"/>
            </a:pPr>
            <a:endParaRPr lang="en-US" dirty="0">
              <a:solidFill>
                <a:schemeClr val="tx1"/>
              </a:solidFill>
            </a:endParaRPr>
          </a:p>
          <a:p>
            <a:pPr marL="285750" indent="-285750">
              <a:buClr>
                <a:srgbClr val="FF0000"/>
              </a:buClr>
              <a:buFont typeface="Wingdings" panose="05000000000000000000" pitchFamily="2" charset="2"/>
              <a:buChar char="§"/>
            </a:pPr>
            <a:endParaRPr lang="en-US" dirty="0">
              <a:solidFill>
                <a:schemeClr val="tx1"/>
              </a:solidFill>
            </a:endParaRPr>
          </a:p>
        </p:txBody>
      </p:sp>
      <p:pic>
        <p:nvPicPr>
          <p:cNvPr id="9" name="Picture 8">
            <a:extLst>
              <a:ext uri="{FF2B5EF4-FFF2-40B4-BE49-F238E27FC236}">
                <a16:creationId xmlns:a16="http://schemas.microsoft.com/office/drawing/2014/main" id="{4F21EA39-C1A5-4C12-A7CD-E74CFE4C9D22}"/>
              </a:ext>
            </a:extLst>
          </p:cNvPr>
          <p:cNvPicPr>
            <a:picLocks noChangeAspect="1"/>
          </p:cNvPicPr>
          <p:nvPr/>
        </p:nvPicPr>
        <p:blipFill>
          <a:blip r:embed="rId4"/>
          <a:stretch>
            <a:fillRect/>
          </a:stretch>
        </p:blipFill>
        <p:spPr>
          <a:xfrm>
            <a:off x="6883003" y="1778221"/>
            <a:ext cx="2228851" cy="14614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23CF-6100-4D02-B23D-6CEEB965CCC2}"/>
              </a:ext>
            </a:extLst>
          </p:cNvPr>
          <p:cNvSpPr>
            <a:spLocks noGrp="1"/>
          </p:cNvSpPr>
          <p:nvPr>
            <p:ph type="title"/>
          </p:nvPr>
        </p:nvSpPr>
        <p:spPr>
          <a:xfrm>
            <a:off x="180974" y="343110"/>
            <a:ext cx="8680847" cy="681066"/>
          </a:xfrm>
        </p:spPr>
        <p:txBody>
          <a:bodyPr/>
          <a:lstStyle/>
          <a:p>
            <a:r>
              <a:rPr lang="en-US" dirty="0"/>
              <a:t>							Naïve Bayes Result</a:t>
            </a:r>
            <a:br>
              <a:rPr lang="en-US" dirty="0"/>
            </a:br>
            <a:endParaRPr lang="en-US" dirty="0"/>
          </a:p>
        </p:txBody>
      </p:sp>
      <p:sp>
        <p:nvSpPr>
          <p:cNvPr id="3" name="Text Placeholder 2">
            <a:extLst>
              <a:ext uri="{FF2B5EF4-FFF2-40B4-BE49-F238E27FC236}">
                <a16:creationId xmlns:a16="http://schemas.microsoft.com/office/drawing/2014/main" id="{7503F352-611C-4A9A-9FD7-8B1F560093E8}"/>
              </a:ext>
            </a:extLst>
          </p:cNvPr>
          <p:cNvSpPr>
            <a:spLocks noGrp="1"/>
          </p:cNvSpPr>
          <p:nvPr>
            <p:ph idx="1"/>
          </p:nvPr>
        </p:nvSpPr>
        <p:spPr>
          <a:xfrm>
            <a:off x="310753" y="1653183"/>
            <a:ext cx="7980387" cy="3276004"/>
          </a:xfrm>
        </p:spPr>
        <p:txBody>
          <a:bodyPr/>
          <a:lstStyle/>
          <a:p>
            <a:pPr marL="101600" indent="0">
              <a:buNone/>
            </a:pPr>
            <a:r>
              <a:rPr lang="en-US" dirty="0"/>
              <a:t>Confusion Matrix: </a:t>
            </a:r>
          </a:p>
        </p:txBody>
      </p:sp>
      <p:pic>
        <p:nvPicPr>
          <p:cNvPr id="5" name="Picture 4">
            <a:extLst>
              <a:ext uri="{FF2B5EF4-FFF2-40B4-BE49-F238E27FC236}">
                <a16:creationId xmlns:a16="http://schemas.microsoft.com/office/drawing/2014/main" id="{79065692-C3A0-4888-B393-625D5A6C5526}"/>
              </a:ext>
            </a:extLst>
          </p:cNvPr>
          <p:cNvPicPr>
            <a:picLocks noChangeAspect="1"/>
          </p:cNvPicPr>
          <p:nvPr/>
        </p:nvPicPr>
        <p:blipFill>
          <a:blip r:embed="rId2"/>
          <a:stretch>
            <a:fillRect/>
          </a:stretch>
        </p:blipFill>
        <p:spPr>
          <a:xfrm>
            <a:off x="420291" y="1929480"/>
            <a:ext cx="3705226" cy="944165"/>
          </a:xfrm>
          <a:prstGeom prst="rect">
            <a:avLst/>
          </a:prstGeom>
        </p:spPr>
      </p:pic>
      <p:pic>
        <p:nvPicPr>
          <p:cNvPr id="6" name="Picture 5">
            <a:extLst>
              <a:ext uri="{FF2B5EF4-FFF2-40B4-BE49-F238E27FC236}">
                <a16:creationId xmlns:a16="http://schemas.microsoft.com/office/drawing/2014/main" id="{50C510DB-E200-4592-ABF8-0DC59CBD825C}"/>
              </a:ext>
            </a:extLst>
          </p:cNvPr>
          <p:cNvPicPr>
            <a:picLocks noChangeAspect="1"/>
          </p:cNvPicPr>
          <p:nvPr/>
        </p:nvPicPr>
        <p:blipFill>
          <a:blip r:embed="rId3"/>
          <a:stretch>
            <a:fillRect/>
          </a:stretch>
        </p:blipFill>
        <p:spPr>
          <a:xfrm>
            <a:off x="392906" y="3361267"/>
            <a:ext cx="3187303" cy="706042"/>
          </a:xfrm>
          <a:prstGeom prst="rect">
            <a:avLst/>
          </a:prstGeom>
        </p:spPr>
      </p:pic>
      <p:sp>
        <p:nvSpPr>
          <p:cNvPr id="7" name="TextBox 6">
            <a:extLst>
              <a:ext uri="{FF2B5EF4-FFF2-40B4-BE49-F238E27FC236}">
                <a16:creationId xmlns:a16="http://schemas.microsoft.com/office/drawing/2014/main" id="{15F27D51-FB0B-405F-BBBA-2742701822D9}"/>
              </a:ext>
            </a:extLst>
          </p:cNvPr>
          <p:cNvSpPr txBox="1"/>
          <p:nvPr/>
        </p:nvSpPr>
        <p:spPr>
          <a:xfrm>
            <a:off x="310752" y="2995507"/>
            <a:ext cx="3187303" cy="369332"/>
          </a:xfrm>
          <a:prstGeom prst="rect">
            <a:avLst/>
          </a:prstGeom>
          <a:noFill/>
        </p:spPr>
        <p:txBody>
          <a:bodyPr wrap="square" rtlCol="0">
            <a:spAutoFit/>
          </a:bodyPr>
          <a:lstStyle/>
          <a:p>
            <a:r>
              <a:rPr lang="en-US" sz="1800" dirty="0">
                <a:solidFill>
                  <a:schemeClr val="tx1"/>
                </a:solidFill>
                <a:latin typeface="Calibri" panose="020F0502020204030204" pitchFamily="34" charset="0"/>
                <a:cs typeface="Calibri" panose="020F0502020204030204" pitchFamily="34" charset="0"/>
              </a:rPr>
              <a:t>Accuracy : </a:t>
            </a:r>
          </a:p>
        </p:txBody>
      </p:sp>
      <p:pic>
        <p:nvPicPr>
          <p:cNvPr id="8" name="Picture 7">
            <a:extLst>
              <a:ext uri="{FF2B5EF4-FFF2-40B4-BE49-F238E27FC236}">
                <a16:creationId xmlns:a16="http://schemas.microsoft.com/office/drawing/2014/main" id="{B572AAF7-ADC1-4ED8-9143-B3F349B603C7}"/>
              </a:ext>
            </a:extLst>
          </p:cNvPr>
          <p:cNvPicPr>
            <a:picLocks noChangeAspect="1"/>
          </p:cNvPicPr>
          <p:nvPr/>
        </p:nvPicPr>
        <p:blipFill>
          <a:blip r:embed="rId4"/>
          <a:stretch>
            <a:fillRect/>
          </a:stretch>
        </p:blipFill>
        <p:spPr>
          <a:xfrm>
            <a:off x="5245295" y="2496342"/>
            <a:ext cx="3419104" cy="1986361"/>
          </a:xfrm>
          <a:prstGeom prst="rect">
            <a:avLst/>
          </a:prstGeom>
        </p:spPr>
      </p:pic>
      <p:sp>
        <p:nvSpPr>
          <p:cNvPr id="9" name="TextBox 8">
            <a:extLst>
              <a:ext uri="{FF2B5EF4-FFF2-40B4-BE49-F238E27FC236}">
                <a16:creationId xmlns:a16="http://schemas.microsoft.com/office/drawing/2014/main" id="{50F4F43A-D7ED-4F83-AC8C-6A1340802BE4}"/>
              </a:ext>
            </a:extLst>
          </p:cNvPr>
          <p:cNvSpPr txBox="1"/>
          <p:nvPr/>
        </p:nvSpPr>
        <p:spPr>
          <a:xfrm>
            <a:off x="5611821" y="2093785"/>
            <a:ext cx="2943225" cy="307777"/>
          </a:xfrm>
          <a:prstGeom prst="rect">
            <a:avLst/>
          </a:prstGeom>
          <a:noFill/>
        </p:spPr>
        <p:txBody>
          <a:bodyPr wrap="square" rtlCol="0">
            <a:spAutoFit/>
          </a:bodyPr>
          <a:lstStyle/>
          <a:p>
            <a:r>
              <a:rPr lang="en-US" dirty="0">
                <a:solidFill>
                  <a:schemeClr val="tx1"/>
                </a:solidFill>
              </a:rPr>
              <a:t>Highly Imbalanced Dataset </a:t>
            </a:r>
          </a:p>
        </p:txBody>
      </p:sp>
      <p:sp>
        <p:nvSpPr>
          <p:cNvPr id="10" name="TextBox 9">
            <a:extLst>
              <a:ext uri="{FF2B5EF4-FFF2-40B4-BE49-F238E27FC236}">
                <a16:creationId xmlns:a16="http://schemas.microsoft.com/office/drawing/2014/main" id="{A046511D-F16A-406F-A5C3-6120272BE92F}"/>
              </a:ext>
            </a:extLst>
          </p:cNvPr>
          <p:cNvSpPr txBox="1"/>
          <p:nvPr/>
        </p:nvSpPr>
        <p:spPr>
          <a:xfrm>
            <a:off x="1073943" y="1284935"/>
            <a:ext cx="2943225" cy="307777"/>
          </a:xfrm>
          <a:prstGeom prst="rect">
            <a:avLst/>
          </a:prstGeom>
          <a:noFill/>
        </p:spPr>
        <p:txBody>
          <a:bodyPr wrap="square" rtlCol="0">
            <a:spAutoFit/>
          </a:bodyPr>
          <a:lstStyle/>
          <a:p>
            <a:r>
              <a:rPr lang="en-US" dirty="0">
                <a:solidFill>
                  <a:schemeClr val="tx1"/>
                </a:solidFill>
              </a:rPr>
              <a:t>Balanced Dataset </a:t>
            </a:r>
          </a:p>
        </p:txBody>
      </p:sp>
    </p:spTree>
    <p:extLst>
      <p:ext uri="{BB962C8B-B14F-4D97-AF65-F5344CB8AC3E}">
        <p14:creationId xmlns:p14="http://schemas.microsoft.com/office/powerpoint/2010/main" val="156872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BB59-429B-4E6C-841C-F0EC385F367C}"/>
              </a:ext>
            </a:extLst>
          </p:cNvPr>
          <p:cNvSpPr>
            <a:spLocks noGrp="1"/>
          </p:cNvSpPr>
          <p:nvPr>
            <p:ph type="title"/>
          </p:nvPr>
        </p:nvSpPr>
        <p:spPr>
          <a:xfrm>
            <a:off x="514349" y="165649"/>
            <a:ext cx="7211615" cy="1250156"/>
          </a:xfrm>
        </p:spPr>
        <p:txBody>
          <a:bodyPr/>
          <a:lstStyle/>
          <a:p>
            <a:r>
              <a:rPr lang="en" dirty="0">
                <a:latin typeface="Arial"/>
                <a:ea typeface="Arial"/>
                <a:cs typeface="Arial"/>
                <a:sym typeface="Arial"/>
              </a:rPr>
              <a:t>							Random Forest</a:t>
            </a:r>
            <a:endParaRPr lang="en-US" dirty="0"/>
          </a:p>
        </p:txBody>
      </p:sp>
      <p:sp>
        <p:nvSpPr>
          <p:cNvPr id="3" name="Text Placeholder 2">
            <a:extLst>
              <a:ext uri="{FF2B5EF4-FFF2-40B4-BE49-F238E27FC236}">
                <a16:creationId xmlns:a16="http://schemas.microsoft.com/office/drawing/2014/main" id="{32A6FA20-7A13-4172-9AD2-7DA776019C50}"/>
              </a:ext>
            </a:extLst>
          </p:cNvPr>
          <p:cNvSpPr>
            <a:spLocks noGrp="1"/>
          </p:cNvSpPr>
          <p:nvPr>
            <p:ph idx="1"/>
          </p:nvPr>
        </p:nvSpPr>
        <p:spPr>
          <a:xfrm>
            <a:off x="200025" y="788498"/>
            <a:ext cx="8693944" cy="3103064"/>
          </a:xfrm>
        </p:spPr>
        <p:txBody>
          <a:bodyPr/>
          <a:lstStyle/>
          <a:p>
            <a:pPr>
              <a:lnSpc>
                <a:spcPct val="100000"/>
              </a:lnSpc>
              <a:spcBef>
                <a:spcPts val="0"/>
              </a:spcBef>
            </a:pPr>
            <a:r>
              <a:rPr lang="en-US" dirty="0"/>
              <a:t>First applied on Highly Imbalanced data and then tried to Balanced it.</a:t>
            </a:r>
          </a:p>
          <a:p>
            <a:pPr>
              <a:lnSpc>
                <a:spcPct val="100000"/>
              </a:lnSpc>
              <a:spcBef>
                <a:spcPts val="0"/>
              </a:spcBef>
            </a:pPr>
            <a:endParaRPr lang="en-US" dirty="0"/>
          </a:p>
          <a:p>
            <a:pPr marL="0" indent="0">
              <a:lnSpc>
                <a:spcPct val="100000"/>
              </a:lnSpc>
              <a:spcBef>
                <a:spcPts val="0"/>
              </a:spcBef>
              <a:buNone/>
            </a:pPr>
            <a:r>
              <a:rPr lang="en-US" dirty="0"/>
              <a:t>Results on Highly Imbalanced data:</a:t>
            </a:r>
          </a:p>
          <a:p>
            <a:pPr>
              <a:lnSpc>
                <a:spcPct val="100000"/>
              </a:lnSpc>
              <a:spcBef>
                <a:spcPts val="0"/>
              </a:spcBef>
            </a:pPr>
            <a:r>
              <a:rPr lang="en-US" dirty="0"/>
              <a:t>Used Random Forest because it performs well on classification</a:t>
            </a:r>
          </a:p>
          <a:p>
            <a:pPr marL="0" indent="0">
              <a:lnSpc>
                <a:spcPct val="100000"/>
              </a:lnSpc>
              <a:spcBef>
                <a:spcPts val="0"/>
              </a:spcBef>
              <a:buNone/>
            </a:pPr>
            <a:r>
              <a:rPr lang="en-US" dirty="0"/>
              <a:t>     model, and it doesn’t require data to be normalized, </a:t>
            </a:r>
          </a:p>
          <a:p>
            <a:pPr marL="0" indent="0">
              <a:lnSpc>
                <a:spcPct val="100000"/>
              </a:lnSpc>
              <a:spcBef>
                <a:spcPts val="0"/>
              </a:spcBef>
              <a:buNone/>
            </a:pPr>
            <a:r>
              <a:rPr lang="en-US" dirty="0"/>
              <a:t>     correlation doesn’t matter and works on binary split.</a:t>
            </a:r>
          </a:p>
          <a:p>
            <a:pPr>
              <a:lnSpc>
                <a:spcPct val="100000"/>
              </a:lnSpc>
              <a:spcBef>
                <a:spcPts val="0"/>
              </a:spcBef>
            </a:pPr>
            <a:r>
              <a:rPr lang="en-US" dirty="0"/>
              <a:t>We have tried to overcome the overfitting if any.</a:t>
            </a:r>
          </a:p>
          <a:p>
            <a:pPr>
              <a:lnSpc>
                <a:spcPct val="100000"/>
              </a:lnSpc>
              <a:spcBef>
                <a:spcPts val="0"/>
              </a:spcBef>
            </a:pPr>
            <a:endParaRPr lang="en-US" dirty="0"/>
          </a:p>
        </p:txBody>
      </p:sp>
      <p:pic>
        <p:nvPicPr>
          <p:cNvPr id="4" name="Picture 3">
            <a:extLst>
              <a:ext uri="{FF2B5EF4-FFF2-40B4-BE49-F238E27FC236}">
                <a16:creationId xmlns:a16="http://schemas.microsoft.com/office/drawing/2014/main" id="{788C38CF-9477-481F-BB1E-95B1160BEF84}"/>
              </a:ext>
            </a:extLst>
          </p:cNvPr>
          <p:cNvPicPr>
            <a:picLocks noChangeAspect="1"/>
          </p:cNvPicPr>
          <p:nvPr/>
        </p:nvPicPr>
        <p:blipFill>
          <a:blip r:embed="rId2"/>
          <a:stretch>
            <a:fillRect/>
          </a:stretch>
        </p:blipFill>
        <p:spPr>
          <a:xfrm>
            <a:off x="53578" y="2599439"/>
            <a:ext cx="5536406" cy="2082402"/>
          </a:xfrm>
          <a:prstGeom prst="rect">
            <a:avLst/>
          </a:prstGeom>
        </p:spPr>
      </p:pic>
      <p:pic>
        <p:nvPicPr>
          <p:cNvPr id="5" name="Picture 4">
            <a:extLst>
              <a:ext uri="{FF2B5EF4-FFF2-40B4-BE49-F238E27FC236}">
                <a16:creationId xmlns:a16="http://schemas.microsoft.com/office/drawing/2014/main" id="{990B5F93-5783-4F2E-A822-490CDD7A5394}"/>
              </a:ext>
            </a:extLst>
          </p:cNvPr>
          <p:cNvPicPr>
            <a:picLocks noChangeAspect="1"/>
          </p:cNvPicPr>
          <p:nvPr/>
        </p:nvPicPr>
        <p:blipFill>
          <a:blip r:embed="rId3"/>
          <a:stretch>
            <a:fillRect/>
          </a:stretch>
        </p:blipFill>
        <p:spPr>
          <a:xfrm>
            <a:off x="6719646" y="1447505"/>
            <a:ext cx="2363632" cy="3638845"/>
          </a:xfrm>
          <a:prstGeom prst="rect">
            <a:avLst/>
          </a:prstGeom>
        </p:spPr>
      </p:pic>
      <p:pic>
        <p:nvPicPr>
          <p:cNvPr id="6" name="Picture 5">
            <a:extLst>
              <a:ext uri="{FF2B5EF4-FFF2-40B4-BE49-F238E27FC236}">
                <a16:creationId xmlns:a16="http://schemas.microsoft.com/office/drawing/2014/main" id="{47956388-BF5D-45D2-8AF5-CCDE00656BD6}"/>
              </a:ext>
            </a:extLst>
          </p:cNvPr>
          <p:cNvPicPr>
            <a:picLocks noChangeAspect="1"/>
          </p:cNvPicPr>
          <p:nvPr/>
        </p:nvPicPr>
        <p:blipFill>
          <a:blip r:embed="rId4"/>
          <a:stretch>
            <a:fillRect/>
          </a:stretch>
        </p:blipFill>
        <p:spPr>
          <a:xfrm>
            <a:off x="3988948" y="3132534"/>
            <a:ext cx="2604733" cy="1942662"/>
          </a:xfrm>
          <a:prstGeom prst="rect">
            <a:avLst/>
          </a:prstGeom>
        </p:spPr>
      </p:pic>
    </p:spTree>
    <p:extLst>
      <p:ext uri="{BB962C8B-B14F-4D97-AF65-F5344CB8AC3E}">
        <p14:creationId xmlns:p14="http://schemas.microsoft.com/office/powerpoint/2010/main" val="3930793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title"/>
          </p:nvPr>
        </p:nvSpPr>
        <p:spPr>
          <a:prstGeom prst="rect">
            <a:avLst/>
          </a:prstGeom>
          <a:noFill/>
          <a:ln>
            <a:noFill/>
          </a:ln>
        </p:spPr>
        <p:txBody>
          <a:bodyPr wrap="square" lIns="45700" tIns="45700" rIns="45700" bIns="45700" anchor="ctr" anchorCtr="0">
            <a:noAutofit/>
          </a:bodyPr>
          <a:lstStyle/>
          <a:p>
            <a:pPr marL="0" lvl="0" indent="0" rtl="0">
              <a:spcBef>
                <a:spcPts val="0"/>
              </a:spcBef>
              <a:buNone/>
            </a:pPr>
            <a:endParaRPr sz="3000" dirty="0">
              <a:latin typeface="Arial"/>
              <a:ea typeface="Arial"/>
              <a:cs typeface="Arial"/>
              <a:sym typeface="Arial"/>
            </a:endParaRPr>
          </a:p>
          <a:p>
            <a:pPr marL="0" lvl="0" indent="0" rtl="0">
              <a:spcBef>
                <a:spcPts val="0"/>
              </a:spcBef>
              <a:buNone/>
            </a:pPr>
            <a:endParaRPr sz="3000" dirty="0">
              <a:latin typeface="Arial"/>
              <a:ea typeface="Arial"/>
              <a:cs typeface="Arial"/>
              <a:sym typeface="Arial"/>
            </a:endParaRPr>
          </a:p>
          <a:p>
            <a:pPr marL="0" lvl="0" indent="0" rtl="0">
              <a:spcBef>
                <a:spcPts val="0"/>
              </a:spcBef>
              <a:buNone/>
            </a:pPr>
            <a:endParaRPr sz="3000" dirty="0">
              <a:latin typeface="Arial"/>
              <a:ea typeface="Arial"/>
              <a:cs typeface="Arial"/>
              <a:sym typeface="Arial"/>
            </a:endParaRPr>
          </a:p>
          <a:p>
            <a:pPr marL="0" lvl="0" indent="0" rtl="0">
              <a:spcBef>
                <a:spcPts val="0"/>
              </a:spcBef>
              <a:buNone/>
            </a:pPr>
            <a:endParaRPr sz="3000" dirty="0">
              <a:latin typeface="Arial"/>
              <a:ea typeface="Arial"/>
              <a:cs typeface="Arial"/>
              <a:sym typeface="Arial"/>
            </a:endParaRPr>
          </a:p>
          <a:p>
            <a:pPr marL="0" marR="0" lvl="0" indent="-292100" algn="l" rtl="0">
              <a:spcBef>
                <a:spcPts val="0"/>
              </a:spcBef>
              <a:buClr>
                <a:schemeClr val="lt1"/>
              </a:buClr>
              <a:buSzPts val="4600"/>
              <a:buFont typeface="Source Sans Pro"/>
              <a:buNone/>
            </a:pPr>
            <a:endParaRPr dirty="0"/>
          </a:p>
        </p:txBody>
      </p:sp>
      <p:sp>
        <p:nvSpPr>
          <p:cNvPr id="376" name="Shape 376"/>
          <p:cNvSpPr txBox="1">
            <a:spLocks noGrp="1"/>
          </p:cNvSpPr>
          <p:nvPr>
            <p:ph idx="1"/>
          </p:nvPr>
        </p:nvSpPr>
        <p:spPr>
          <a:xfrm>
            <a:off x="50006" y="368555"/>
            <a:ext cx="8898256" cy="4774945"/>
          </a:xfrm>
          <a:prstGeom prst="rect">
            <a:avLst/>
          </a:prstGeom>
          <a:noFill/>
          <a:ln>
            <a:noFill/>
          </a:ln>
        </p:spPr>
        <p:txBody>
          <a:bodyPr wrap="square" lIns="91425" tIns="45700" rIns="91425" bIns="45700" anchor="t" anchorCtr="0">
            <a:noAutofit/>
          </a:bodyPr>
          <a:lstStyle/>
          <a:p>
            <a:pPr marL="387350" indent="-285750">
              <a:spcBef>
                <a:spcPts val="0"/>
              </a:spcBef>
              <a:buFont typeface="Wingdings" panose="05000000000000000000" pitchFamily="2" charset="2"/>
              <a:buChar char="§"/>
            </a:pPr>
            <a:r>
              <a:rPr lang="en-US" dirty="0"/>
              <a:t>Randomly selects 2/3 of training dataset as training and 1/3 as validation internally </a:t>
            </a:r>
          </a:p>
          <a:p>
            <a:pPr marL="387350" indent="-285750">
              <a:spcBef>
                <a:spcPts val="0"/>
              </a:spcBef>
              <a:buFont typeface="Wingdings" panose="05000000000000000000" pitchFamily="2" charset="2"/>
              <a:buChar char="§"/>
            </a:pPr>
            <a:r>
              <a:rPr lang="en-US" dirty="0"/>
              <a:t>for each tree.</a:t>
            </a:r>
          </a:p>
          <a:p>
            <a:pPr marL="387350" indent="-285750">
              <a:spcBef>
                <a:spcPts val="0"/>
              </a:spcBef>
              <a:buFont typeface="Wingdings" panose="05000000000000000000" pitchFamily="2" charset="2"/>
              <a:buChar char="§"/>
            </a:pPr>
            <a:r>
              <a:rPr lang="en-US" dirty="0"/>
              <a:t>Random Variable selection – Square root of total number of all predictors for classification.</a:t>
            </a:r>
          </a:p>
          <a:p>
            <a:pPr marL="387350" indent="-285750">
              <a:spcBef>
                <a:spcPts val="0"/>
              </a:spcBef>
              <a:buFont typeface="Wingdings" panose="05000000000000000000" pitchFamily="2" charset="2"/>
              <a:buChar char="§"/>
            </a:pPr>
            <a:r>
              <a:rPr lang="en-US" dirty="0"/>
              <a:t>Picks Best Split and classify leftover data(1/3) on each tree.</a:t>
            </a:r>
          </a:p>
          <a:p>
            <a:pPr marL="387350" indent="-285750">
              <a:spcBef>
                <a:spcPts val="0"/>
              </a:spcBef>
              <a:buFont typeface="Wingdings" panose="05000000000000000000" pitchFamily="2" charset="2"/>
              <a:buChar char="§"/>
            </a:pPr>
            <a:r>
              <a:rPr lang="en-US" dirty="0"/>
              <a:t>Chooses the best classification having most votes over all the trees in the forest.</a:t>
            </a:r>
          </a:p>
          <a:p>
            <a:pPr marL="387350" indent="-285750">
              <a:spcBef>
                <a:spcPts val="0"/>
              </a:spcBef>
              <a:buFont typeface="Wingdings" panose="05000000000000000000" pitchFamily="2" charset="2"/>
              <a:buChar char="§"/>
            </a:pPr>
            <a:r>
              <a:rPr lang="en-US" dirty="0"/>
              <a:t>Best tree  with minimum error Rate is coming at 400 with </a:t>
            </a:r>
          </a:p>
          <a:p>
            <a:pPr marL="101600" indent="0">
              <a:spcBef>
                <a:spcPts val="0"/>
              </a:spcBef>
              <a:buNone/>
            </a:pPr>
            <a:r>
              <a:rPr lang="en-US" dirty="0"/>
              <a:t>      accuracy of 88.97%.</a:t>
            </a:r>
            <a:r>
              <a:rPr lang="en" dirty="0"/>
              <a:t>	 										  </a:t>
            </a:r>
          </a:p>
          <a:p>
            <a:pPr marL="101600" indent="0">
              <a:spcBef>
                <a:spcPts val="0"/>
              </a:spcBef>
              <a:buNone/>
            </a:pPr>
            <a:r>
              <a:rPr lang="en" dirty="0"/>
              <a:t>											         </a:t>
            </a:r>
          </a:p>
          <a:p>
            <a:pPr marL="101600" indent="0">
              <a:spcBef>
                <a:spcPts val="0"/>
              </a:spcBef>
              <a:buNone/>
            </a:pPr>
            <a:endParaRPr lang="en" dirty="0"/>
          </a:p>
          <a:p>
            <a:pPr marL="101600" indent="0">
              <a:spcBef>
                <a:spcPts val="0"/>
              </a:spcBef>
              <a:buNone/>
            </a:pPr>
            <a:r>
              <a:rPr lang="en" dirty="0"/>
              <a:t>												      </a:t>
            </a:r>
            <a:r>
              <a:rPr lang="en-US" dirty="0"/>
              <a:t>Confusion Matrix </a:t>
            </a:r>
          </a:p>
          <a:p>
            <a:pPr marL="0" lvl="0" indent="-152400">
              <a:spcBef>
                <a:spcPts val="600"/>
              </a:spcBef>
              <a:buClr>
                <a:schemeClr val="accent1"/>
              </a:buClr>
              <a:buSzPts val="2400"/>
              <a:buNone/>
            </a:pPr>
            <a:r>
              <a:rPr lang="en-US" dirty="0"/>
              <a:t>											             	and Accuracy</a:t>
            </a:r>
            <a:r>
              <a:rPr lang="en" dirty="0"/>
              <a:t>	</a:t>
            </a:r>
          </a:p>
          <a:p>
            <a:pPr marL="0" marR="0" lvl="0" indent="-152400" algn="l" rtl="0">
              <a:spcBef>
                <a:spcPts val="600"/>
              </a:spcBef>
              <a:buClr>
                <a:schemeClr val="accent1"/>
              </a:buClr>
              <a:buSzPts val="2400"/>
              <a:buFont typeface="Noto Sans Symbols"/>
              <a:buNone/>
            </a:pPr>
            <a:r>
              <a:rPr lang="en" dirty="0"/>
              <a:t>           </a:t>
            </a:r>
          </a:p>
          <a:p>
            <a:pPr marL="0" marR="0" lvl="0" indent="-152400" algn="l" rtl="0">
              <a:spcBef>
                <a:spcPts val="600"/>
              </a:spcBef>
              <a:buClr>
                <a:schemeClr val="accent1"/>
              </a:buClr>
              <a:buSzPts val="2400"/>
              <a:buFont typeface="Noto Sans Symbols"/>
              <a:buNone/>
            </a:pPr>
            <a:endParaRPr lang="en" dirty="0"/>
          </a:p>
          <a:p>
            <a:pPr marL="0" marR="0" lvl="0" indent="-152400" algn="l" rtl="0">
              <a:spcBef>
                <a:spcPts val="600"/>
              </a:spcBef>
              <a:buClr>
                <a:schemeClr val="accent1"/>
              </a:buClr>
              <a:buSzPts val="2400"/>
              <a:buFont typeface="Noto Sans Symbols"/>
              <a:buNone/>
            </a:pPr>
            <a:endParaRPr lang="en" dirty="0"/>
          </a:p>
          <a:p>
            <a:pPr marL="0" marR="0" lvl="0" indent="-152400" algn="l" rtl="0">
              <a:spcBef>
                <a:spcPts val="600"/>
              </a:spcBef>
              <a:buClr>
                <a:schemeClr val="accent1"/>
              </a:buClr>
              <a:buSzPts val="2400"/>
              <a:buFont typeface="Noto Sans Symbols"/>
              <a:buNone/>
            </a:pPr>
            <a:endParaRPr lang="en" dirty="0"/>
          </a:p>
          <a:p>
            <a:pPr marL="0" lvl="0" indent="-152400">
              <a:spcBef>
                <a:spcPts val="600"/>
              </a:spcBef>
              <a:buClr>
                <a:schemeClr val="accent1"/>
              </a:buClr>
              <a:buSzPts val="2400"/>
              <a:buNone/>
            </a:pPr>
            <a:r>
              <a:rPr lang="en-US" dirty="0"/>
              <a:t>		ERROR RATE FLOW</a:t>
            </a:r>
            <a:endParaRPr lang="en" dirty="0"/>
          </a:p>
          <a:p>
            <a:pPr marL="0" marR="0" lvl="0" indent="-152400" algn="l" rtl="0">
              <a:spcBef>
                <a:spcPts val="600"/>
              </a:spcBef>
              <a:buClr>
                <a:schemeClr val="accent1"/>
              </a:buClr>
              <a:buSzPts val="2400"/>
              <a:buFont typeface="Noto Sans Symbols"/>
              <a:buNone/>
            </a:pPr>
            <a:endParaRPr lang="en" dirty="0"/>
          </a:p>
          <a:p>
            <a:pPr marL="0" marR="0" lvl="0" indent="-152400" algn="l" rtl="0">
              <a:spcBef>
                <a:spcPts val="600"/>
              </a:spcBef>
              <a:buClr>
                <a:schemeClr val="accent1"/>
              </a:buClr>
              <a:buSzPts val="2400"/>
              <a:buFont typeface="Noto Sans Symbols"/>
              <a:buNone/>
            </a:pPr>
            <a:endParaRPr lang="en" dirty="0"/>
          </a:p>
          <a:p>
            <a:pPr marL="101600" indent="0">
              <a:lnSpc>
                <a:spcPct val="100000"/>
              </a:lnSpc>
              <a:spcBef>
                <a:spcPts val="0"/>
              </a:spcBef>
              <a:buNone/>
            </a:pPr>
            <a:endParaRPr lang="en-US" dirty="0"/>
          </a:p>
        </p:txBody>
      </p:sp>
      <p:pic>
        <p:nvPicPr>
          <p:cNvPr id="3" name="Picture 2">
            <a:extLst>
              <a:ext uri="{FF2B5EF4-FFF2-40B4-BE49-F238E27FC236}">
                <a16:creationId xmlns:a16="http://schemas.microsoft.com/office/drawing/2014/main" id="{81D75542-F4BC-4D1A-8B64-49CA86EDE72E}"/>
              </a:ext>
            </a:extLst>
          </p:cNvPr>
          <p:cNvPicPr>
            <a:picLocks noChangeAspect="1"/>
          </p:cNvPicPr>
          <p:nvPr/>
        </p:nvPicPr>
        <p:blipFill>
          <a:blip r:embed="rId3"/>
          <a:stretch>
            <a:fillRect/>
          </a:stretch>
        </p:blipFill>
        <p:spPr>
          <a:xfrm>
            <a:off x="387537" y="2550318"/>
            <a:ext cx="2851093" cy="1914525"/>
          </a:xfrm>
          <a:prstGeom prst="rect">
            <a:avLst/>
          </a:prstGeom>
        </p:spPr>
      </p:pic>
      <p:pic>
        <p:nvPicPr>
          <p:cNvPr id="4" name="Picture 3">
            <a:extLst>
              <a:ext uri="{FF2B5EF4-FFF2-40B4-BE49-F238E27FC236}">
                <a16:creationId xmlns:a16="http://schemas.microsoft.com/office/drawing/2014/main" id="{A74A4B06-BC9B-4737-B8DE-23834291AA31}"/>
              </a:ext>
            </a:extLst>
          </p:cNvPr>
          <p:cNvPicPr>
            <a:picLocks noChangeAspect="1"/>
          </p:cNvPicPr>
          <p:nvPr/>
        </p:nvPicPr>
        <p:blipFill>
          <a:blip r:embed="rId4"/>
          <a:stretch>
            <a:fillRect/>
          </a:stretch>
        </p:blipFill>
        <p:spPr>
          <a:xfrm>
            <a:off x="6201509" y="2107406"/>
            <a:ext cx="2673234" cy="299323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title"/>
          </p:nvPr>
        </p:nvSpPr>
        <p:spPr>
          <a:xfrm>
            <a:off x="457200" y="205975"/>
            <a:ext cx="7888800" cy="622800"/>
          </a:xfrm>
          <a:prstGeom prst="rect">
            <a:avLst/>
          </a:prstGeom>
        </p:spPr>
        <p:txBody>
          <a:bodyPr wrap="square" lIns="91425" tIns="91425" rIns="91425" bIns="91425" anchor="ctr" anchorCtr="0">
            <a:noAutofit/>
          </a:bodyPr>
          <a:lstStyle/>
          <a:p>
            <a:pPr marL="914400" lvl="0" indent="0">
              <a:spcBef>
                <a:spcPts val="0"/>
              </a:spcBef>
              <a:buNone/>
            </a:pPr>
            <a:r>
              <a:rPr lang="en-US" sz="2500" dirty="0"/>
              <a:t>			     Tuned </a:t>
            </a:r>
            <a:r>
              <a:rPr lang="en-US" sz="2500" dirty="0">
                <a:solidFill>
                  <a:srgbClr val="FF0000"/>
                </a:solidFill>
              </a:rPr>
              <a:t>Random</a:t>
            </a:r>
            <a:r>
              <a:rPr lang="en-US" sz="2500" dirty="0"/>
              <a:t> </a:t>
            </a:r>
            <a:r>
              <a:rPr lang="en-US" sz="2500" dirty="0">
                <a:solidFill>
                  <a:srgbClr val="FF0000"/>
                </a:solidFill>
              </a:rPr>
              <a:t>Forest</a:t>
            </a:r>
            <a:endParaRPr lang="en" sz="2500" dirty="0">
              <a:solidFill>
                <a:srgbClr val="FF0000"/>
              </a:solidFill>
            </a:endParaRPr>
          </a:p>
        </p:txBody>
      </p:sp>
      <p:sp>
        <p:nvSpPr>
          <p:cNvPr id="4" name="TextBox 3">
            <a:extLst>
              <a:ext uri="{FF2B5EF4-FFF2-40B4-BE49-F238E27FC236}">
                <a16:creationId xmlns:a16="http://schemas.microsoft.com/office/drawing/2014/main" id="{BC2E2796-DB00-47BA-B17A-296E4394469E}"/>
              </a:ext>
            </a:extLst>
          </p:cNvPr>
          <p:cNvSpPr txBox="1"/>
          <p:nvPr/>
        </p:nvSpPr>
        <p:spPr>
          <a:xfrm>
            <a:off x="5482828" y="921544"/>
            <a:ext cx="3568303"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rPr>
              <a:t>We tried to find the optimal </a:t>
            </a:r>
            <a:r>
              <a:rPr lang="en-US" dirty="0" err="1">
                <a:solidFill>
                  <a:schemeClr val="tx1"/>
                </a:solidFill>
              </a:rPr>
              <a:t>mtry</a:t>
            </a:r>
            <a:r>
              <a:rPr lang="en-US" dirty="0">
                <a:solidFill>
                  <a:schemeClr val="tx1"/>
                </a:solidFill>
              </a:rPr>
              <a:t> and </a:t>
            </a:r>
            <a:r>
              <a:rPr lang="en-US" dirty="0" err="1">
                <a:solidFill>
                  <a:schemeClr val="tx1"/>
                </a:solidFill>
              </a:rPr>
              <a:t>ntree</a:t>
            </a:r>
            <a:r>
              <a:rPr lang="en-US" dirty="0">
                <a:solidFill>
                  <a:schemeClr val="tx1"/>
                </a:solidFill>
              </a:rPr>
              <a:t> where the out of bag error rate stabilizes and reach minimum.</a:t>
            </a:r>
          </a:p>
          <a:p>
            <a:pPr marL="285750" indent="-285750">
              <a:buFont typeface="Arial" panose="020B0604020202020204" pitchFamily="34" charset="0"/>
              <a:buChar char="•"/>
            </a:pPr>
            <a:r>
              <a:rPr lang="en-US" dirty="0">
                <a:solidFill>
                  <a:schemeClr val="tx1"/>
                </a:solidFill>
              </a:rPr>
              <a:t>We got at </a:t>
            </a:r>
            <a:r>
              <a:rPr lang="en-US" dirty="0" err="1">
                <a:solidFill>
                  <a:schemeClr val="tx1"/>
                </a:solidFill>
              </a:rPr>
              <a:t>ntree</a:t>
            </a:r>
            <a:r>
              <a:rPr lang="en-US" dirty="0">
                <a:solidFill>
                  <a:schemeClr val="tx1"/>
                </a:solidFill>
              </a:rPr>
              <a:t>=500, </a:t>
            </a:r>
            <a:r>
              <a:rPr lang="en-US" dirty="0" err="1">
                <a:solidFill>
                  <a:schemeClr val="tx1"/>
                </a:solidFill>
              </a:rPr>
              <a:t>mtry</a:t>
            </a:r>
            <a:r>
              <a:rPr lang="en-US" dirty="0">
                <a:solidFill>
                  <a:schemeClr val="tx1"/>
                </a:solidFill>
              </a:rPr>
              <a:t>=6</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10" name="Picture 9">
            <a:extLst>
              <a:ext uri="{FF2B5EF4-FFF2-40B4-BE49-F238E27FC236}">
                <a16:creationId xmlns:a16="http://schemas.microsoft.com/office/drawing/2014/main" id="{A019064E-9E98-4C20-B13C-9255CFEB21A4}"/>
              </a:ext>
            </a:extLst>
          </p:cNvPr>
          <p:cNvPicPr>
            <a:picLocks noChangeAspect="1"/>
          </p:cNvPicPr>
          <p:nvPr/>
        </p:nvPicPr>
        <p:blipFill>
          <a:blip r:embed="rId3"/>
          <a:stretch>
            <a:fillRect/>
          </a:stretch>
        </p:blipFill>
        <p:spPr>
          <a:xfrm>
            <a:off x="89298" y="921544"/>
            <a:ext cx="5357812" cy="3921820"/>
          </a:xfrm>
          <a:prstGeom prst="rect">
            <a:avLst/>
          </a:prstGeom>
        </p:spPr>
      </p:pic>
      <p:pic>
        <p:nvPicPr>
          <p:cNvPr id="13" name="Picture 12">
            <a:extLst>
              <a:ext uri="{FF2B5EF4-FFF2-40B4-BE49-F238E27FC236}">
                <a16:creationId xmlns:a16="http://schemas.microsoft.com/office/drawing/2014/main" id="{6A2913A6-CCC9-453D-BAE8-D7B2E0532FC5}"/>
              </a:ext>
            </a:extLst>
          </p:cNvPr>
          <p:cNvPicPr>
            <a:picLocks noChangeAspect="1"/>
          </p:cNvPicPr>
          <p:nvPr/>
        </p:nvPicPr>
        <p:blipFill>
          <a:blip r:embed="rId4"/>
          <a:stretch>
            <a:fillRect/>
          </a:stretch>
        </p:blipFill>
        <p:spPr>
          <a:xfrm>
            <a:off x="2703910" y="1313357"/>
            <a:ext cx="2743200" cy="1637061"/>
          </a:xfrm>
          <a:prstGeom prst="rect">
            <a:avLst/>
          </a:prstGeom>
        </p:spPr>
      </p:pic>
      <p:pic>
        <p:nvPicPr>
          <p:cNvPr id="11" name="Picture 10">
            <a:extLst>
              <a:ext uri="{FF2B5EF4-FFF2-40B4-BE49-F238E27FC236}">
                <a16:creationId xmlns:a16="http://schemas.microsoft.com/office/drawing/2014/main" id="{5D1B7B89-0EAA-45DB-B36D-8583606F5B23}"/>
              </a:ext>
            </a:extLst>
          </p:cNvPr>
          <p:cNvPicPr>
            <a:picLocks noChangeAspect="1"/>
          </p:cNvPicPr>
          <p:nvPr/>
        </p:nvPicPr>
        <p:blipFill>
          <a:blip r:embed="rId5"/>
          <a:stretch>
            <a:fillRect/>
          </a:stretch>
        </p:blipFill>
        <p:spPr>
          <a:xfrm>
            <a:off x="5482827" y="1832371"/>
            <a:ext cx="3614739" cy="3010993"/>
          </a:xfrm>
          <a:prstGeom prst="rect">
            <a:avLst/>
          </a:prstGeom>
        </p:spPr>
      </p:pic>
      <p:pic>
        <p:nvPicPr>
          <p:cNvPr id="12" name="Picture 11">
            <a:extLst>
              <a:ext uri="{FF2B5EF4-FFF2-40B4-BE49-F238E27FC236}">
                <a16:creationId xmlns:a16="http://schemas.microsoft.com/office/drawing/2014/main" id="{8D092E2B-E3B8-4D5B-B821-DAF9C470D7A0}"/>
              </a:ext>
            </a:extLst>
          </p:cNvPr>
          <p:cNvPicPr>
            <a:picLocks noChangeAspect="1"/>
          </p:cNvPicPr>
          <p:nvPr/>
        </p:nvPicPr>
        <p:blipFill>
          <a:blip r:embed="rId6"/>
          <a:stretch>
            <a:fillRect/>
          </a:stretch>
        </p:blipFill>
        <p:spPr>
          <a:xfrm>
            <a:off x="6933010" y="2568179"/>
            <a:ext cx="2118122" cy="22751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7150"/>
            <a:ext cx="6686550" cy="857250"/>
          </a:xfrm>
        </p:spPr>
        <p:txBody>
          <a:bodyPr>
            <a:normAutofit fontScale="90000"/>
          </a:bodyPr>
          <a:lstStyle/>
          <a:p>
            <a:pPr algn="ctr"/>
            <a:r>
              <a:rPr lang="en-IN" dirty="0"/>
              <a:t>Applying Un-weighted </a:t>
            </a:r>
            <a:r>
              <a:rPr lang="en-IN" dirty="0">
                <a:solidFill>
                  <a:srgbClr val="FF0000"/>
                </a:solidFill>
              </a:rPr>
              <a:t>kNN model </a:t>
            </a:r>
            <a:br>
              <a:rPr lang="en-IN" dirty="0"/>
            </a:br>
            <a:r>
              <a:rPr lang="en-IN" dirty="0"/>
              <a:t>(81.6%)</a:t>
            </a:r>
          </a:p>
        </p:txBody>
      </p:sp>
      <p:pic>
        <p:nvPicPr>
          <p:cNvPr id="9218" name="Picture 2" descr="https://lh3.googleusercontent.com/OfsUgC6XdDdyQEGnxdX0bdkIFH2jZh2YJgPB6Kq34xrxFd9Ryzvcq9LOA_hnMvn22zS6kUossreipFP4Yve3I0eFxuehjwd3dSNPfOMRF2ri4XWWK9vDvZH66ByDWNTOTciGIXG1XaU"/>
          <p:cNvPicPr>
            <a:picLocks noChangeAspect="1" noChangeArrowheads="1"/>
          </p:cNvPicPr>
          <p:nvPr/>
        </p:nvPicPr>
        <p:blipFill>
          <a:blip r:embed="rId3" cstate="print"/>
          <a:srcRect/>
          <a:stretch>
            <a:fillRect/>
          </a:stretch>
        </p:blipFill>
        <p:spPr bwMode="auto">
          <a:xfrm>
            <a:off x="832246" y="1174490"/>
            <a:ext cx="4572000" cy="3233204"/>
          </a:xfrm>
          <a:prstGeom prst="rect">
            <a:avLst/>
          </a:prstGeom>
          <a:noFill/>
        </p:spPr>
      </p:pic>
      <p:pic>
        <p:nvPicPr>
          <p:cNvPr id="9221" name="Picture 5"/>
          <p:cNvPicPr>
            <a:picLocks noChangeAspect="1" noChangeArrowheads="1"/>
          </p:cNvPicPr>
          <p:nvPr/>
        </p:nvPicPr>
        <p:blipFill>
          <a:blip r:embed="rId4" cstate="print"/>
          <a:srcRect/>
          <a:stretch>
            <a:fillRect/>
          </a:stretch>
        </p:blipFill>
        <p:spPr bwMode="auto">
          <a:xfrm>
            <a:off x="6104334" y="1121569"/>
            <a:ext cx="1978594" cy="3286126"/>
          </a:xfrm>
          <a:prstGeom prst="rect">
            <a:avLst/>
          </a:prstGeom>
          <a:noFill/>
          <a:ln w="9525">
            <a:noFill/>
            <a:miter lim="800000"/>
            <a:headEnd/>
            <a:tailEnd/>
          </a:ln>
        </p:spPr>
      </p:pic>
      <p:pic>
        <p:nvPicPr>
          <p:cNvPr id="9223" name="Picture 7" descr="https://lh3.googleusercontent.com/ffbs2k29vemIOtaXQg323Ar9M47Ce3-w39FvGy4cyUwVBmLEYhkIiXXUXKi79tZwqnPgyZCtq0mtPuogJq1HpaLpcdwkfmIWuSZ5y2bVbaRQkmk4ih0DnE5RkFVFCntDttu9puQqKPw"/>
          <p:cNvPicPr>
            <a:picLocks noChangeAspect="1" noChangeArrowheads="1"/>
          </p:cNvPicPr>
          <p:nvPr/>
        </p:nvPicPr>
        <p:blipFill>
          <a:blip r:embed="rId5" cstate="print"/>
          <a:srcRect/>
          <a:stretch>
            <a:fillRect/>
          </a:stretch>
        </p:blipFill>
        <p:spPr bwMode="auto">
          <a:xfrm>
            <a:off x="832246" y="4514850"/>
            <a:ext cx="7283054" cy="394693"/>
          </a:xfrm>
          <a:prstGeom prst="rect">
            <a:avLst/>
          </a:prstGeom>
          <a:noFill/>
        </p:spPr>
      </p:pic>
    </p:spTree>
    <p:extLst>
      <p:ext uri="{BB962C8B-B14F-4D97-AF65-F5344CB8AC3E}">
        <p14:creationId xmlns:p14="http://schemas.microsoft.com/office/powerpoint/2010/main" val="3480519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prstGeom prst="rect">
            <a:avLst/>
          </a:prstGeom>
          <a:noFill/>
          <a:ln>
            <a:noFill/>
          </a:ln>
        </p:spPr>
        <p:txBody>
          <a:bodyPr wrap="square" lIns="68575" tIns="34275" rIns="68575" bIns="34275" anchor="t" anchorCtr="0">
            <a:noAutofit/>
          </a:bodyPr>
          <a:lstStyle/>
          <a:p>
            <a:pPr marL="0" marR="0" lvl="0" indent="-152400" algn="l" rtl="0">
              <a:lnSpc>
                <a:spcPct val="90000"/>
              </a:lnSpc>
              <a:spcBef>
                <a:spcPts val="0"/>
              </a:spcBef>
              <a:buClr>
                <a:schemeClr val="dk1"/>
              </a:buClr>
              <a:buSzPts val="2400"/>
              <a:buFont typeface="Cabin"/>
              <a:buNone/>
            </a:pPr>
            <a:br>
              <a:rPr lang="en" sz="2400" b="0" i="0" u="none" strike="noStrike" cap="none" dirty="0">
                <a:solidFill>
                  <a:schemeClr val="tx1"/>
                </a:solidFill>
                <a:latin typeface="Cabin"/>
                <a:ea typeface="Cabin"/>
                <a:cs typeface="Cabin"/>
                <a:sym typeface="Cabin"/>
              </a:rPr>
            </a:br>
            <a:r>
              <a:rPr lang="en" sz="2400" b="0" i="0" u="none" strike="noStrike" cap="none" dirty="0">
                <a:solidFill>
                  <a:schemeClr val="tx1"/>
                </a:solidFill>
                <a:latin typeface="Cabin"/>
                <a:ea typeface="Cabin"/>
                <a:cs typeface="Cabin"/>
                <a:sym typeface="Cabin"/>
              </a:rPr>
              <a:t>WHAT IS BACKORDER?</a:t>
            </a:r>
          </a:p>
        </p:txBody>
      </p:sp>
      <p:sp>
        <p:nvSpPr>
          <p:cNvPr id="271" name="Shape 271"/>
          <p:cNvSpPr txBox="1">
            <a:spLocks noGrp="1"/>
          </p:cNvSpPr>
          <p:nvPr>
            <p:ph idx="1"/>
          </p:nvPr>
        </p:nvSpPr>
        <p:spPr>
          <a:xfrm>
            <a:off x="1088684" y="1511799"/>
            <a:ext cx="7202456" cy="3253930"/>
          </a:xfrm>
          <a:prstGeom prst="rect">
            <a:avLst/>
          </a:prstGeom>
          <a:noFill/>
          <a:ln>
            <a:noFill/>
          </a:ln>
        </p:spPr>
        <p:txBody>
          <a:bodyPr wrap="square" lIns="68575" tIns="34275" rIns="68575" bIns="34275" anchor="t" anchorCtr="0">
            <a:noAutofit/>
          </a:bodyPr>
          <a:lstStyle/>
          <a:p>
            <a:pPr marL="177800" marR="0" lvl="0" indent="-171450" algn="l" rtl="0">
              <a:lnSpc>
                <a:spcPct val="100000"/>
              </a:lnSpc>
              <a:spcBef>
                <a:spcPts val="0"/>
              </a:spcBef>
              <a:spcAft>
                <a:spcPts val="0"/>
              </a:spcAft>
              <a:buClr>
                <a:schemeClr val="accent1"/>
              </a:buClr>
              <a:buSzPts val="1500"/>
              <a:buFont typeface="Arial"/>
              <a:buChar char="•"/>
            </a:pPr>
            <a:r>
              <a:rPr lang="en" sz="1500" b="0" i="0" u="none" strike="noStrike" cap="none" dirty="0">
                <a:latin typeface="Cabin"/>
                <a:ea typeface="Cabin"/>
                <a:cs typeface="Cabin"/>
                <a:sym typeface="Cabin"/>
              </a:rPr>
              <a:t>Sometimes when a company makes an order for a good, a company or store may have run out of stock in its inventory. A company who has run out of the demanded product but has re-ordered the goods would promise its customers that it would ship the goods when they become available. A customer who is willing to wait for some time until the company has restocked the merchandise, would have to place a back order. A back order only exists if customers are willing to wait for the order.</a:t>
            </a:r>
          </a:p>
          <a:p>
            <a:pPr marL="177800" marR="0" lvl="0" indent="-171450" algn="l" rtl="0">
              <a:lnSpc>
                <a:spcPct val="100000"/>
              </a:lnSpc>
              <a:spcBef>
                <a:spcPts val="800"/>
              </a:spcBef>
              <a:buClr>
                <a:schemeClr val="accent1"/>
              </a:buClr>
              <a:buSzPts val="1500"/>
              <a:buFont typeface="Arial"/>
              <a:buChar char="•"/>
            </a:pPr>
            <a:r>
              <a:rPr lang="en" sz="1500" b="0" i="0" u="none" strike="noStrike" cap="none" dirty="0">
                <a:latin typeface="Cabin"/>
                <a:ea typeface="Cabin"/>
                <a:cs typeface="Cabin"/>
                <a:sym typeface="Cabin"/>
              </a:rPr>
              <a:t>A customer order that cannot be filled when presented, and for which the customer is prepared to wait for some time. The percentage of items backordered and the number of backorder days are important measures of the quality of a company's customer service and the effectiveness of its inventory management.</a:t>
            </a:r>
            <a:br>
              <a:rPr lang="en" sz="1500" b="0" i="0" u="none" strike="noStrike" cap="none" dirty="0">
                <a:latin typeface="Cabin"/>
                <a:ea typeface="Cabin"/>
                <a:cs typeface="Cabin"/>
                <a:sym typeface="Cabin"/>
              </a:rPr>
            </a:br>
            <a:br>
              <a:rPr lang="en" sz="1100" b="0" i="0" u="none" strike="noStrike" cap="none" dirty="0">
                <a:latin typeface="Cabin"/>
                <a:ea typeface="Cabin"/>
                <a:cs typeface="Cabin"/>
                <a:sym typeface="Cabin"/>
              </a:rPr>
            </a:br>
            <a:endParaRPr lang="en" sz="1100" b="0" i="0" u="none" strike="noStrike" cap="none" dirty="0">
              <a:latin typeface="Cabin"/>
              <a:ea typeface="Cabin"/>
              <a:cs typeface="Cabin"/>
              <a:sym typeface="Cab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57150"/>
            <a:ext cx="7458075" cy="857250"/>
          </a:xfrm>
        </p:spPr>
        <p:txBody>
          <a:bodyPr>
            <a:normAutofit fontScale="90000"/>
          </a:bodyPr>
          <a:lstStyle/>
          <a:p>
            <a:pPr algn="ctr"/>
            <a:r>
              <a:rPr lang="en-IN" dirty="0"/>
              <a:t>Applying </a:t>
            </a:r>
            <a:r>
              <a:rPr lang="en-IN" dirty="0">
                <a:solidFill>
                  <a:srgbClr val="FF0000"/>
                </a:solidFill>
              </a:rPr>
              <a:t>Weighted</a:t>
            </a:r>
            <a:r>
              <a:rPr lang="en-IN" dirty="0"/>
              <a:t> </a:t>
            </a:r>
            <a:r>
              <a:rPr lang="en-IN" dirty="0">
                <a:solidFill>
                  <a:srgbClr val="FF0000"/>
                </a:solidFill>
              </a:rPr>
              <a:t>kNN model </a:t>
            </a:r>
            <a:br>
              <a:rPr lang="en-IN" dirty="0"/>
            </a:br>
            <a:r>
              <a:rPr lang="en-IN" dirty="0"/>
              <a:t>(84.2%)</a:t>
            </a:r>
          </a:p>
        </p:txBody>
      </p:sp>
      <p:pic>
        <p:nvPicPr>
          <p:cNvPr id="6" name="Picture 5" descr="weighted knn error graph.png"/>
          <p:cNvPicPr>
            <a:picLocks noChangeAspect="1"/>
          </p:cNvPicPr>
          <p:nvPr/>
        </p:nvPicPr>
        <p:blipFill>
          <a:blip r:embed="rId3" cstate="print"/>
          <a:stretch>
            <a:fillRect/>
          </a:stretch>
        </p:blipFill>
        <p:spPr>
          <a:xfrm>
            <a:off x="444488" y="1167719"/>
            <a:ext cx="4566852" cy="2657759"/>
          </a:xfrm>
          <a:prstGeom prst="rect">
            <a:avLst/>
          </a:prstGeom>
        </p:spPr>
      </p:pic>
      <p:pic>
        <p:nvPicPr>
          <p:cNvPr id="9" name="Picture 8" descr="weighted knn accuracy.png"/>
          <p:cNvPicPr>
            <a:picLocks noChangeAspect="1"/>
          </p:cNvPicPr>
          <p:nvPr/>
        </p:nvPicPr>
        <p:blipFill>
          <a:blip r:embed="rId4" cstate="print"/>
          <a:stretch>
            <a:fillRect/>
          </a:stretch>
        </p:blipFill>
        <p:spPr>
          <a:xfrm>
            <a:off x="1207519" y="4343400"/>
            <a:ext cx="6736331" cy="457200"/>
          </a:xfrm>
          <a:prstGeom prst="rect">
            <a:avLst/>
          </a:prstGeom>
        </p:spPr>
      </p:pic>
      <p:pic>
        <p:nvPicPr>
          <p:cNvPr id="7169" name="Picture 1"/>
          <p:cNvPicPr>
            <a:picLocks noChangeAspect="1" noChangeArrowheads="1"/>
          </p:cNvPicPr>
          <p:nvPr/>
        </p:nvPicPr>
        <p:blipFill>
          <a:blip r:embed="rId5" cstate="print"/>
          <a:srcRect/>
          <a:stretch>
            <a:fillRect/>
          </a:stretch>
        </p:blipFill>
        <p:spPr bwMode="auto">
          <a:xfrm>
            <a:off x="5489972" y="632222"/>
            <a:ext cx="2171700" cy="3665830"/>
          </a:xfrm>
          <a:prstGeom prst="rect">
            <a:avLst/>
          </a:prstGeom>
          <a:noFill/>
          <a:ln w="9525">
            <a:noFill/>
            <a:miter lim="800000"/>
            <a:headEnd/>
            <a:tailEnd/>
          </a:ln>
        </p:spPr>
      </p:pic>
    </p:spTree>
    <p:extLst>
      <p:ext uri="{BB962C8B-B14F-4D97-AF65-F5344CB8AC3E}">
        <p14:creationId xmlns:p14="http://schemas.microsoft.com/office/powerpoint/2010/main" val="88028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602" y="243097"/>
            <a:ext cx="7053542" cy="525199"/>
          </a:xfrm>
        </p:spPr>
        <p:txBody>
          <a:bodyPr/>
          <a:lstStyle/>
          <a:p>
            <a:pPr algn="ctr"/>
            <a:r>
              <a:rPr lang="en-IN" dirty="0"/>
              <a:t>kNN </a:t>
            </a:r>
            <a:r>
              <a:rPr lang="en-IN" dirty="0">
                <a:solidFill>
                  <a:srgbClr val="FF0000"/>
                </a:solidFill>
              </a:rPr>
              <a:t>Contd..</a:t>
            </a:r>
          </a:p>
        </p:txBody>
      </p:sp>
      <p:pic>
        <p:nvPicPr>
          <p:cNvPr id="3074" name="Picture 2"/>
          <p:cNvPicPr>
            <a:picLocks noChangeAspect="1" noChangeArrowheads="1"/>
          </p:cNvPicPr>
          <p:nvPr/>
        </p:nvPicPr>
        <p:blipFill>
          <a:blip r:embed="rId2" cstate="print"/>
          <a:srcRect/>
          <a:stretch>
            <a:fillRect/>
          </a:stretch>
        </p:blipFill>
        <p:spPr bwMode="auto">
          <a:xfrm>
            <a:off x="967978" y="864737"/>
            <a:ext cx="6869430" cy="2089547"/>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967978" y="2954284"/>
            <a:ext cx="6858000" cy="1946672"/>
          </a:xfrm>
          <a:prstGeom prst="rect">
            <a:avLst/>
          </a:prstGeom>
          <a:noFill/>
          <a:ln w="9525">
            <a:noFill/>
            <a:miter lim="800000"/>
            <a:headEnd/>
            <a:tailEnd/>
          </a:ln>
        </p:spPr>
      </p:pic>
    </p:spTree>
    <p:extLst>
      <p:ext uri="{BB962C8B-B14F-4D97-AF65-F5344CB8AC3E}">
        <p14:creationId xmlns:p14="http://schemas.microsoft.com/office/powerpoint/2010/main" val="1141004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578" y="309563"/>
            <a:ext cx="6400800" cy="857250"/>
          </a:xfrm>
        </p:spPr>
        <p:txBody>
          <a:bodyPr>
            <a:normAutofit/>
          </a:bodyPr>
          <a:lstStyle/>
          <a:p>
            <a:pPr algn="ctr"/>
            <a:r>
              <a:rPr lang="en-IN" dirty="0"/>
              <a:t>Applying Neural </a:t>
            </a:r>
            <a:r>
              <a:rPr lang="en-IN" dirty="0">
                <a:solidFill>
                  <a:srgbClr val="FF0000"/>
                </a:solidFill>
              </a:rPr>
              <a:t>Network model</a:t>
            </a:r>
          </a:p>
        </p:txBody>
      </p:sp>
      <p:sp>
        <p:nvSpPr>
          <p:cNvPr id="3" name="Content Placeholder 2"/>
          <p:cNvSpPr>
            <a:spLocks noGrp="1"/>
          </p:cNvSpPr>
          <p:nvPr>
            <p:ph idx="1"/>
          </p:nvPr>
        </p:nvSpPr>
        <p:spPr>
          <a:xfrm>
            <a:off x="525066" y="1200151"/>
            <a:ext cx="7304484" cy="3394472"/>
          </a:xfrm>
        </p:spPr>
        <p:txBody>
          <a:bodyPr/>
          <a:lstStyle/>
          <a:p>
            <a:r>
              <a:rPr lang="en-IN" dirty="0"/>
              <a:t>Although it is not mandatory to normalize the data, normalizing helps the algorithm reach global minima with higher probability.</a:t>
            </a:r>
          </a:p>
          <a:p>
            <a:endParaRPr lang="en-IN" dirty="0"/>
          </a:p>
          <a:p>
            <a:endParaRPr lang="en-IN" dirty="0"/>
          </a:p>
          <a:p>
            <a:pPr marL="0" indent="0">
              <a:buNone/>
            </a:pPr>
            <a:endParaRPr lang="en-IN" dirty="0"/>
          </a:p>
          <a:p>
            <a:r>
              <a:rPr lang="en-IN" dirty="0"/>
              <a:t>Due to lack of convergence for neurons 3 and further we increased stepmax and threshold values.</a:t>
            </a:r>
          </a:p>
          <a:p>
            <a:pPr marL="0" indent="0">
              <a:buNone/>
            </a:pPr>
            <a:endParaRPr lang="en-IN" dirty="0"/>
          </a:p>
        </p:txBody>
      </p:sp>
      <p:pic>
        <p:nvPicPr>
          <p:cNvPr id="4" name="Picture 2"/>
          <p:cNvPicPr>
            <a:picLocks noChangeAspect="1" noChangeArrowheads="1"/>
          </p:cNvPicPr>
          <p:nvPr/>
        </p:nvPicPr>
        <p:blipFill>
          <a:blip r:embed="rId2" cstate="print"/>
          <a:srcRect/>
          <a:stretch>
            <a:fillRect/>
          </a:stretch>
        </p:blipFill>
        <p:spPr bwMode="auto">
          <a:xfrm>
            <a:off x="807244" y="1982391"/>
            <a:ext cx="6357938" cy="442913"/>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921543" y="3793331"/>
            <a:ext cx="6316579" cy="400050"/>
          </a:xfrm>
          <a:prstGeom prst="rect">
            <a:avLst/>
          </a:prstGeom>
          <a:noFill/>
          <a:ln w="9525">
            <a:noFill/>
            <a:miter lim="800000"/>
            <a:headEnd/>
            <a:tailEnd/>
          </a:ln>
        </p:spPr>
      </p:pic>
    </p:spTree>
    <p:extLst>
      <p:ext uri="{BB962C8B-B14F-4D97-AF65-F5344CB8AC3E}">
        <p14:creationId xmlns:p14="http://schemas.microsoft.com/office/powerpoint/2010/main" val="407481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IN" dirty="0"/>
              <a:t>Accuracy of </a:t>
            </a:r>
            <a:r>
              <a:rPr lang="en-IN" dirty="0">
                <a:solidFill>
                  <a:srgbClr val="FF0000"/>
                </a:solidFill>
              </a:rPr>
              <a:t>Neural Network </a:t>
            </a:r>
            <a:br>
              <a:rPr lang="en-IN" dirty="0"/>
            </a:br>
            <a:r>
              <a:rPr lang="en-IN" dirty="0"/>
              <a:t>(47-50%) </a:t>
            </a:r>
          </a:p>
        </p:txBody>
      </p:sp>
      <p:sp>
        <p:nvSpPr>
          <p:cNvPr id="3" name="Content Placeholder 2"/>
          <p:cNvSpPr>
            <a:spLocks noGrp="1"/>
          </p:cNvSpPr>
          <p:nvPr>
            <p:ph idx="1"/>
          </p:nvPr>
        </p:nvSpPr>
        <p:spPr/>
        <p:txBody>
          <a:bodyPr/>
          <a:lstStyle/>
          <a:p>
            <a:r>
              <a:rPr lang="en-IN" dirty="0"/>
              <a:t>Optimal no. of hidden layers were found to be 2</a:t>
            </a:r>
          </a:p>
          <a:p>
            <a:endParaRPr lang="en-IN" dirty="0"/>
          </a:p>
          <a:p>
            <a:pPr>
              <a:buNone/>
            </a:pPr>
            <a:endParaRPr lang="en-IN" dirty="0"/>
          </a:p>
          <a:p>
            <a:r>
              <a:rPr lang="en-IN" dirty="0"/>
              <a:t>Trying with un-normalized values made little change in the results – accuracy decreased.</a:t>
            </a:r>
          </a:p>
          <a:p>
            <a:pPr>
              <a:buNone/>
            </a:pPr>
            <a:endParaRPr lang="en-IN" dirty="0"/>
          </a:p>
          <a:p>
            <a:endParaRPr lang="en-IN" dirty="0"/>
          </a:p>
        </p:txBody>
      </p:sp>
    </p:spTree>
    <p:extLst>
      <p:ext uri="{BB962C8B-B14F-4D97-AF65-F5344CB8AC3E}">
        <p14:creationId xmlns:p14="http://schemas.microsoft.com/office/powerpoint/2010/main" val="120894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lh5.googleusercontent.com/1zpkcaWAKvD-zCbAM3sstzd5QJCBA-i_P9tEr0OTbJmb5CU7h9-7qwbpb4-sAbm5Qe3GwnuDZ2RjXT1lsuVKMKekxKBUPIoVdWt5roQLRJvFAdnS-h_QN2PbDC9_CSFxidh9osrR4nE"/>
          <p:cNvPicPr>
            <a:picLocks noChangeAspect="1" noChangeArrowheads="1"/>
          </p:cNvPicPr>
          <p:nvPr/>
        </p:nvPicPr>
        <p:blipFill>
          <a:blip r:embed="rId2" cstate="print"/>
          <a:srcRect/>
          <a:stretch>
            <a:fillRect/>
          </a:stretch>
        </p:blipFill>
        <p:spPr bwMode="auto">
          <a:xfrm>
            <a:off x="1543050" y="114300"/>
            <a:ext cx="6172200" cy="4307219"/>
          </a:xfrm>
          <a:prstGeom prst="rect">
            <a:avLst/>
          </a:prstGeom>
          <a:noFill/>
        </p:spPr>
      </p:pic>
      <p:pic>
        <p:nvPicPr>
          <p:cNvPr id="5" name="Picture 6" descr="https://lh4.googleusercontent.com/58XDJ7Wqf2mu7Pav9QZJSJGE0ORLrNeXswXxtvtYDUcs2EvriPA1C8Z31YZMEgv0NBLYbptpwXudLdCST1KkDM5dw63shSfv_zUxi_6G8-n0LEXG0np5uiA1o6A92IELzKO1-v-128o"/>
          <p:cNvPicPr>
            <a:picLocks noChangeAspect="1" noChangeArrowheads="1"/>
          </p:cNvPicPr>
          <p:nvPr/>
        </p:nvPicPr>
        <p:blipFill>
          <a:blip r:embed="rId3" cstate="print"/>
          <a:srcRect/>
          <a:stretch>
            <a:fillRect/>
          </a:stretch>
        </p:blipFill>
        <p:spPr bwMode="auto">
          <a:xfrm>
            <a:off x="1143000" y="4457700"/>
            <a:ext cx="6858000" cy="599006"/>
          </a:xfrm>
          <a:prstGeom prst="rect">
            <a:avLst/>
          </a:prstGeom>
          <a:noFill/>
        </p:spPr>
      </p:pic>
      <p:sp>
        <p:nvSpPr>
          <p:cNvPr id="6" name="TextBox 5"/>
          <p:cNvSpPr txBox="1"/>
          <p:nvPr/>
        </p:nvSpPr>
        <p:spPr>
          <a:xfrm>
            <a:off x="3200400" y="3943350"/>
            <a:ext cx="1600200" cy="253916"/>
          </a:xfrm>
          <a:prstGeom prst="rect">
            <a:avLst/>
          </a:prstGeom>
          <a:noFill/>
        </p:spPr>
        <p:txBody>
          <a:bodyPr wrap="square" rtlCol="0">
            <a:spAutoFit/>
          </a:bodyPr>
          <a:lstStyle/>
          <a:p>
            <a:r>
              <a:rPr lang="en-IN" sz="1050" dirty="0">
                <a:solidFill>
                  <a:schemeClr val="bg1"/>
                </a:solidFill>
              </a:rPr>
              <a:t>Values of neurons:</a:t>
            </a:r>
          </a:p>
        </p:txBody>
      </p:sp>
      <p:sp>
        <p:nvSpPr>
          <p:cNvPr id="7" name="TextBox 6"/>
          <p:cNvSpPr txBox="1"/>
          <p:nvPr/>
        </p:nvSpPr>
        <p:spPr>
          <a:xfrm>
            <a:off x="3771900" y="285750"/>
            <a:ext cx="3086100" cy="253916"/>
          </a:xfrm>
          <a:prstGeom prst="rect">
            <a:avLst/>
          </a:prstGeom>
          <a:noFill/>
        </p:spPr>
        <p:txBody>
          <a:bodyPr wrap="square" rtlCol="0">
            <a:spAutoFit/>
          </a:bodyPr>
          <a:lstStyle/>
          <a:p>
            <a:r>
              <a:rPr lang="en-IN" sz="1050" b="1" dirty="0">
                <a:solidFill>
                  <a:schemeClr val="bg1"/>
                </a:solidFill>
              </a:rPr>
              <a:t>Graph of Accuracy</a:t>
            </a:r>
          </a:p>
        </p:txBody>
      </p:sp>
    </p:spTree>
    <p:extLst>
      <p:ext uri="{BB962C8B-B14F-4D97-AF65-F5344CB8AC3E}">
        <p14:creationId xmlns:p14="http://schemas.microsoft.com/office/powerpoint/2010/main" val="2421889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028" y="103584"/>
            <a:ext cx="5600700" cy="857250"/>
          </a:xfrm>
        </p:spPr>
        <p:txBody>
          <a:bodyPr/>
          <a:lstStyle/>
          <a:p>
            <a:pPr algn="ctr"/>
            <a:r>
              <a:rPr lang="en-IN" dirty="0"/>
              <a:t>Neural </a:t>
            </a:r>
            <a:r>
              <a:rPr lang="en-IN" dirty="0">
                <a:solidFill>
                  <a:schemeClr val="tx1"/>
                </a:solidFill>
              </a:rPr>
              <a:t>Network</a:t>
            </a:r>
            <a:r>
              <a:rPr lang="en-IN" dirty="0"/>
              <a:t> </a:t>
            </a:r>
            <a:r>
              <a:rPr lang="en-IN" dirty="0">
                <a:solidFill>
                  <a:srgbClr val="FF0000"/>
                </a:solidFill>
              </a:rPr>
              <a:t>diagram</a:t>
            </a:r>
          </a:p>
        </p:txBody>
      </p:sp>
      <p:pic>
        <p:nvPicPr>
          <p:cNvPr id="4" name="Picture 3" descr="neural net hidden 2.png"/>
          <p:cNvPicPr>
            <a:picLocks noChangeAspect="1"/>
          </p:cNvPicPr>
          <p:nvPr/>
        </p:nvPicPr>
        <p:blipFill>
          <a:blip r:embed="rId2" cstate="print"/>
          <a:stretch>
            <a:fillRect/>
          </a:stretch>
        </p:blipFill>
        <p:spPr>
          <a:xfrm>
            <a:off x="1563307" y="685800"/>
            <a:ext cx="5323268" cy="4404122"/>
          </a:xfrm>
          <a:prstGeom prst="rect">
            <a:avLst/>
          </a:prstGeom>
        </p:spPr>
      </p:pic>
    </p:spTree>
    <p:extLst>
      <p:ext uri="{BB962C8B-B14F-4D97-AF65-F5344CB8AC3E}">
        <p14:creationId xmlns:p14="http://schemas.microsoft.com/office/powerpoint/2010/main" val="4075626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143001" y="1143000"/>
            <a:ext cx="6857999" cy="3832622"/>
          </a:xfrm>
          <a:prstGeom prst="rect">
            <a:avLst/>
          </a:prstGeom>
          <a:noFill/>
          <a:ln w="9525">
            <a:noFill/>
            <a:miter lim="800000"/>
            <a:headEnd/>
            <a:tailEnd/>
          </a:ln>
        </p:spPr>
      </p:pic>
      <p:sp>
        <p:nvSpPr>
          <p:cNvPr id="6" name="Title 1"/>
          <p:cNvSpPr>
            <a:spLocks noGrp="1"/>
          </p:cNvSpPr>
          <p:nvPr>
            <p:ph type="title"/>
          </p:nvPr>
        </p:nvSpPr>
        <p:spPr>
          <a:xfrm>
            <a:off x="1485900" y="57150"/>
            <a:ext cx="6286500" cy="857250"/>
          </a:xfrm>
        </p:spPr>
        <p:txBody>
          <a:bodyPr>
            <a:normAutofit fontScale="90000"/>
          </a:bodyPr>
          <a:lstStyle/>
          <a:p>
            <a:pPr algn="ctr"/>
            <a:r>
              <a:rPr lang="en-IN" dirty="0"/>
              <a:t>Why clustering may not be good for our data!!</a:t>
            </a:r>
          </a:p>
        </p:txBody>
      </p:sp>
    </p:spTree>
    <p:extLst>
      <p:ext uri="{BB962C8B-B14F-4D97-AF65-F5344CB8AC3E}">
        <p14:creationId xmlns:p14="http://schemas.microsoft.com/office/powerpoint/2010/main" val="499706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053" r="-1" b="-1"/>
          <a:stretch/>
        </p:blipFill>
        <p:spPr>
          <a:xfrm>
            <a:off x="0" y="7"/>
            <a:ext cx="4570805" cy="5143493"/>
          </a:xfrm>
          <a:prstGeom prst="rect">
            <a:avLst/>
          </a:prstGeom>
        </p:spPr>
      </p:pic>
      <p:sp>
        <p:nvSpPr>
          <p:cNvPr id="2" name="Title 1"/>
          <p:cNvSpPr>
            <a:spLocks noGrp="1"/>
          </p:cNvSpPr>
          <p:nvPr>
            <p:ph type="ctrTitle"/>
          </p:nvPr>
        </p:nvSpPr>
        <p:spPr>
          <a:xfrm>
            <a:off x="5056582" y="1091223"/>
            <a:ext cx="3601643" cy="2481630"/>
          </a:xfrm>
        </p:spPr>
        <p:txBody>
          <a:bodyPr>
            <a:normAutofit fontScale="90000"/>
          </a:bodyPr>
          <a:lstStyle/>
          <a:p>
            <a:r>
              <a:rPr lang="en-US" dirty="0">
                <a:latin typeface="Cambria Math" charset="0"/>
                <a:ea typeface="Cambria Math" charset="0"/>
                <a:cs typeface="Cambria Math" charset="0"/>
              </a:rPr>
              <a:t>Support Vector Machine</a:t>
            </a:r>
          </a:p>
        </p:txBody>
      </p:sp>
    </p:spTree>
    <p:extLst>
      <p:ext uri="{BB962C8B-B14F-4D97-AF65-F5344CB8AC3E}">
        <p14:creationId xmlns:p14="http://schemas.microsoft.com/office/powerpoint/2010/main" val="262505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176084"/>
            <a:ext cx="8776387" cy="4178067"/>
          </a:xfrm>
          <a:prstGeom prst="rect">
            <a:avLst/>
          </a:prstGeom>
          <a:noFill/>
        </p:spPr>
        <p:txBody>
          <a:bodyPr wrap="square" rtlCol="0">
            <a:spAutoFit/>
          </a:bodyPr>
          <a:lstStyle/>
          <a:p>
            <a:endParaRPr lang="en-US" sz="1800" dirty="0">
              <a:latin typeface="Cambria Math" charset="0"/>
              <a:ea typeface="Cambria Math" charset="0"/>
              <a:cs typeface="Cambria Math" charset="0"/>
            </a:endParaRPr>
          </a:p>
          <a:p>
            <a:r>
              <a:rPr lang="en-US" sz="1800" dirty="0">
                <a:solidFill>
                  <a:srgbClr val="FFFF00"/>
                </a:solidFill>
                <a:latin typeface="Cambria Math" charset="0"/>
                <a:ea typeface="Cambria Math" charset="0"/>
                <a:cs typeface="Cambria Math" charset="0"/>
              </a:rPr>
              <a:t>What is Support Vector Machine ?</a:t>
            </a:r>
          </a:p>
          <a:p>
            <a:endParaRPr lang="en-US" sz="1800" dirty="0">
              <a:latin typeface="Cambria Math" charset="0"/>
              <a:ea typeface="Cambria Math" charset="0"/>
              <a:cs typeface="Cambria Math" charset="0"/>
            </a:endParaRPr>
          </a:p>
          <a:p>
            <a:r>
              <a:rPr lang="en-US" sz="1500" dirty="0">
                <a:latin typeface="Cambria Math" charset="0"/>
                <a:ea typeface="Cambria Math" charset="0"/>
                <a:cs typeface="Cambria Math" charset="0"/>
              </a:rPr>
              <a:t>Support Vector Machine” (SVM) is a supervised machine learning algorithm which can be used for both classification or regression challenges. However, it is mostly used in classification problems. </a:t>
            </a:r>
          </a:p>
          <a:p>
            <a:r>
              <a:rPr lang="en-US" sz="1500" dirty="0">
                <a:latin typeface="Cambria Math" charset="0"/>
                <a:ea typeface="Cambria Math" charset="0"/>
                <a:cs typeface="Cambria Math" charset="0"/>
              </a:rPr>
              <a:t> </a:t>
            </a:r>
          </a:p>
          <a:p>
            <a:r>
              <a:rPr lang="en-US" sz="1500" dirty="0">
                <a:latin typeface="Cambria Math" charset="0"/>
                <a:ea typeface="Cambria Math" charset="0"/>
                <a:cs typeface="Cambria Math" charset="0"/>
              </a:rPr>
              <a:t>In this algorithm, we plot each data item as a point in  n-dimensional space (where n is number of features you have) with the value of each feature being the value of a particular coordinate.</a:t>
            </a:r>
          </a:p>
          <a:p>
            <a:r>
              <a:rPr lang="en-US" sz="1500" dirty="0">
                <a:latin typeface="Cambria Math" charset="0"/>
                <a:ea typeface="Cambria Math" charset="0"/>
                <a:cs typeface="Cambria Math" charset="0"/>
              </a:rPr>
              <a:t> </a:t>
            </a:r>
          </a:p>
          <a:p>
            <a:r>
              <a:rPr lang="en-US" sz="1500" dirty="0">
                <a:latin typeface="Cambria Math" charset="0"/>
                <a:ea typeface="Cambria Math" charset="0"/>
                <a:cs typeface="Cambria Math" charset="0"/>
              </a:rPr>
              <a:t>Then, we perform classification </a:t>
            </a:r>
          </a:p>
          <a:p>
            <a:r>
              <a:rPr lang="en-US" sz="1500" dirty="0">
                <a:latin typeface="Cambria Math" charset="0"/>
                <a:ea typeface="Cambria Math" charset="0"/>
                <a:cs typeface="Cambria Math" charset="0"/>
              </a:rPr>
              <a:t>by finding the hyper-plane that </a:t>
            </a:r>
          </a:p>
          <a:p>
            <a:r>
              <a:rPr lang="en-US" sz="1500" dirty="0">
                <a:latin typeface="Cambria Math" charset="0"/>
                <a:ea typeface="Cambria Math" charset="0"/>
                <a:cs typeface="Cambria Math" charset="0"/>
              </a:rPr>
              <a:t>differentiate the two classes</a:t>
            </a:r>
          </a:p>
          <a:p>
            <a:r>
              <a:rPr lang="en-US" sz="1500" dirty="0">
                <a:latin typeface="Cambria Math" charset="0"/>
                <a:ea typeface="Cambria Math" charset="0"/>
                <a:cs typeface="Cambria Math" charset="0"/>
              </a:rPr>
              <a:t> very well.</a:t>
            </a:r>
          </a:p>
          <a:p>
            <a:endParaRPr lang="en-US" sz="1500" dirty="0">
              <a:latin typeface="Cambria Math" charset="0"/>
              <a:ea typeface="Cambria Math" charset="0"/>
              <a:cs typeface="Cambria Math" charset="0"/>
            </a:endParaRPr>
          </a:p>
          <a:p>
            <a:endParaRPr lang="en-US" sz="1500" dirty="0">
              <a:latin typeface="Cambria Math" charset="0"/>
              <a:ea typeface="Cambria Math" charset="0"/>
              <a:cs typeface="Cambria Math" charset="0"/>
            </a:endParaRPr>
          </a:p>
          <a:p>
            <a:endParaRPr lang="en-US" sz="1050" dirty="0"/>
          </a:p>
          <a:p>
            <a:r>
              <a:rPr lang="en-US" sz="1050" dirty="0"/>
              <a:t> </a:t>
            </a:r>
          </a:p>
          <a:p>
            <a:endParaRPr lang="en-US" sz="105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375" y="2227575"/>
            <a:ext cx="6177109" cy="2658750"/>
          </a:xfrm>
          <a:prstGeom prst="rect">
            <a:avLst/>
          </a:prstGeom>
        </p:spPr>
      </p:pic>
    </p:spTree>
    <p:extLst>
      <p:ext uri="{BB962C8B-B14F-4D97-AF65-F5344CB8AC3E}">
        <p14:creationId xmlns:p14="http://schemas.microsoft.com/office/powerpoint/2010/main" val="526702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176083"/>
            <a:ext cx="8776387" cy="3831818"/>
          </a:xfrm>
          <a:prstGeom prst="rect">
            <a:avLst/>
          </a:prstGeom>
          <a:noFill/>
        </p:spPr>
        <p:txBody>
          <a:bodyPr wrap="square" rtlCol="0">
            <a:spAutoFit/>
          </a:bodyPr>
          <a:lstStyle/>
          <a:p>
            <a:r>
              <a:rPr lang="en-US" sz="1800" b="1" u="sng" dirty="0">
                <a:solidFill>
                  <a:srgbClr val="FFFF00"/>
                </a:solidFill>
                <a:latin typeface="Cambria Math" charset="0"/>
                <a:ea typeface="Cambria Math" charset="0"/>
                <a:cs typeface="Cambria Math" charset="0"/>
              </a:rPr>
              <a:t>Maximal-Margin Classifier (</a:t>
            </a:r>
            <a:r>
              <a:rPr lang="en-US" sz="1800" u="sng" dirty="0">
                <a:solidFill>
                  <a:srgbClr val="FFFF00"/>
                </a:solidFill>
                <a:latin typeface="Cambria Math" charset="0"/>
                <a:ea typeface="Cambria Math" charset="0"/>
                <a:cs typeface="Cambria Math" charset="0"/>
              </a:rPr>
              <a:t>hypothetical classifier)</a:t>
            </a:r>
          </a:p>
          <a:p>
            <a:endParaRPr lang="en-US" sz="1500" u="sng" dirty="0">
              <a:latin typeface="Cambria Math" charset="0"/>
              <a:ea typeface="Cambria Math" charset="0"/>
              <a:cs typeface="Cambria Math" charset="0"/>
            </a:endParaRPr>
          </a:p>
          <a:p>
            <a:r>
              <a:rPr lang="en-US" sz="1050" dirty="0">
                <a:latin typeface="Cambria Math" charset="0"/>
                <a:ea typeface="Cambria Math" charset="0"/>
                <a:cs typeface="Cambria Math" charset="0"/>
              </a:rPr>
              <a:t>The numeric input variables (x) in your data (the columns) </a:t>
            </a:r>
          </a:p>
          <a:p>
            <a:r>
              <a:rPr lang="en-US" sz="1050" dirty="0">
                <a:latin typeface="Cambria Math" charset="0"/>
                <a:ea typeface="Cambria Math" charset="0"/>
                <a:cs typeface="Cambria Math" charset="0"/>
              </a:rPr>
              <a:t>form an n-dimensional space. For example,</a:t>
            </a:r>
          </a:p>
          <a:p>
            <a:r>
              <a:rPr lang="en-US" sz="1050" dirty="0">
                <a:latin typeface="Cambria Math" charset="0"/>
                <a:ea typeface="Cambria Math" charset="0"/>
                <a:cs typeface="Cambria Math" charset="0"/>
              </a:rPr>
              <a:t> if you had two input variables, this would form a two-dimensional space.</a:t>
            </a:r>
          </a:p>
          <a:p>
            <a:r>
              <a:rPr lang="en-US" sz="1050" dirty="0">
                <a:latin typeface="Cambria Math" charset="0"/>
                <a:ea typeface="Cambria Math" charset="0"/>
                <a:cs typeface="Cambria Math" charset="0"/>
              </a:rPr>
              <a:t> </a:t>
            </a:r>
          </a:p>
          <a:p>
            <a:pPr fontAlgn="base"/>
            <a:r>
              <a:rPr lang="en-US" sz="1050" dirty="0">
                <a:latin typeface="Cambria Math" charset="0"/>
                <a:ea typeface="Cambria Math" charset="0"/>
                <a:cs typeface="Cambria Math" charset="0"/>
              </a:rPr>
              <a:t>B0 + (B1 * X1) + (B2 * X2) = 0</a:t>
            </a:r>
          </a:p>
          <a:p>
            <a:r>
              <a:rPr lang="en-US" sz="1050" dirty="0">
                <a:latin typeface="Cambria Math" charset="0"/>
                <a:ea typeface="Cambria Math" charset="0"/>
                <a:cs typeface="Cambria Math" charset="0"/>
              </a:rPr>
              <a:t>Where the coefficients (B1 and B2) that determine the slope </a:t>
            </a:r>
          </a:p>
          <a:p>
            <a:r>
              <a:rPr lang="en-US" sz="1050" dirty="0">
                <a:latin typeface="Cambria Math" charset="0"/>
                <a:ea typeface="Cambria Math" charset="0"/>
                <a:cs typeface="Cambria Math" charset="0"/>
              </a:rPr>
              <a:t>of the line and the intercept (B0) are found by the learning </a:t>
            </a:r>
          </a:p>
          <a:p>
            <a:r>
              <a:rPr lang="en-US" sz="1050" dirty="0">
                <a:latin typeface="Cambria Math" charset="0"/>
                <a:ea typeface="Cambria Math" charset="0"/>
                <a:cs typeface="Cambria Math" charset="0"/>
              </a:rPr>
              <a:t>algorithm, and X1 and X2 are the two input variables. </a:t>
            </a:r>
          </a:p>
          <a:p>
            <a:endParaRPr lang="en-US" sz="1050" dirty="0">
              <a:latin typeface="Cambria Math" charset="0"/>
              <a:ea typeface="Cambria Math" charset="0"/>
              <a:cs typeface="Cambria Math" charset="0"/>
            </a:endParaRPr>
          </a:p>
          <a:p>
            <a:r>
              <a:rPr lang="en-US" sz="1050" dirty="0">
                <a:latin typeface="Cambria Math" charset="0"/>
                <a:ea typeface="Cambria Math" charset="0"/>
                <a:cs typeface="Cambria Math" charset="0"/>
              </a:rPr>
              <a:t>The distance between the line and the closest data points is </a:t>
            </a:r>
          </a:p>
          <a:p>
            <a:r>
              <a:rPr lang="en-US" sz="1050" dirty="0">
                <a:latin typeface="Cambria Math" charset="0"/>
                <a:ea typeface="Cambria Math" charset="0"/>
                <a:cs typeface="Cambria Math" charset="0"/>
              </a:rPr>
              <a:t>referred to as the margin</a:t>
            </a:r>
          </a:p>
          <a:p>
            <a:endParaRPr lang="en-US" sz="1050" dirty="0">
              <a:latin typeface="Cambria Math" charset="0"/>
              <a:ea typeface="Cambria Math" charset="0"/>
              <a:cs typeface="Cambria Math" charset="0"/>
            </a:endParaRPr>
          </a:p>
          <a:p>
            <a:r>
              <a:rPr lang="en-US" sz="1050" dirty="0">
                <a:latin typeface="Cambria Math" charset="0"/>
                <a:ea typeface="Cambria Math" charset="0"/>
                <a:cs typeface="Cambria Math" charset="0"/>
              </a:rPr>
              <a:t>These points are called the support vectors. </a:t>
            </a:r>
          </a:p>
          <a:p>
            <a:r>
              <a:rPr lang="en-US" sz="1050" dirty="0">
                <a:latin typeface="Cambria Math" charset="0"/>
                <a:ea typeface="Cambria Math" charset="0"/>
                <a:cs typeface="Cambria Math" charset="0"/>
              </a:rPr>
              <a:t>They support or define the hyperplane.</a:t>
            </a:r>
          </a:p>
          <a:p>
            <a:endParaRPr lang="en-US" sz="1050" dirty="0">
              <a:latin typeface="Cambria Math" charset="0"/>
              <a:ea typeface="Cambria Math" charset="0"/>
              <a:cs typeface="Cambria Math" charset="0"/>
            </a:endParaRPr>
          </a:p>
          <a:p>
            <a:r>
              <a:rPr lang="en-US" sz="1050" dirty="0">
                <a:latin typeface="Cambria Math" charset="0"/>
                <a:ea typeface="Cambria Math" charset="0"/>
                <a:cs typeface="Cambria Math" charset="0"/>
              </a:rPr>
              <a:t>By plugging in input values into the line equation, you can calculate whether a new point is above or below the line.</a:t>
            </a:r>
          </a:p>
          <a:p>
            <a:pPr lvl="0" fontAlgn="base"/>
            <a:r>
              <a:rPr lang="en-US" sz="1050" dirty="0">
                <a:latin typeface="Cambria Math" charset="0"/>
                <a:ea typeface="Cambria Math" charset="0"/>
                <a:cs typeface="Cambria Math" charset="0"/>
              </a:rPr>
              <a:t>Above the line, the equation returns a value greater than 0 and the point belongs to the first class (class 0).</a:t>
            </a:r>
          </a:p>
          <a:p>
            <a:pPr lvl="0" fontAlgn="base"/>
            <a:r>
              <a:rPr lang="en-US" sz="1050" dirty="0">
                <a:latin typeface="Cambria Math" charset="0"/>
                <a:ea typeface="Cambria Math" charset="0"/>
                <a:cs typeface="Cambria Math" charset="0"/>
              </a:rPr>
              <a:t>Below the line, the equation returns a value less than 0 and the point belongs to the second class (class 1).</a:t>
            </a:r>
          </a:p>
          <a:p>
            <a:r>
              <a:rPr lang="en-US" sz="1050" dirty="0">
                <a:latin typeface="Cambria Math" charset="0"/>
                <a:ea typeface="Cambria Math" charset="0"/>
                <a:cs typeface="Cambria Math" charset="0"/>
              </a:rPr>
              <a:t>A value close to the line returns a value close to zero and the point may be difficult to classify. </a:t>
            </a:r>
          </a:p>
          <a:p>
            <a:endParaRPr lang="en-US" sz="105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2484" y="176084"/>
            <a:ext cx="3336325" cy="3011960"/>
          </a:xfrm>
          <a:prstGeom prst="rect">
            <a:avLst/>
          </a:prstGeom>
        </p:spPr>
      </p:pic>
    </p:spTree>
    <p:extLst>
      <p:ext uri="{BB962C8B-B14F-4D97-AF65-F5344CB8AC3E}">
        <p14:creationId xmlns:p14="http://schemas.microsoft.com/office/powerpoint/2010/main" val="124976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484584" y="339538"/>
            <a:ext cx="7053542" cy="617725"/>
          </a:xfrm>
          <a:prstGeom prst="rect">
            <a:avLst/>
          </a:prstGeom>
          <a:noFill/>
          <a:ln>
            <a:noFill/>
          </a:ln>
        </p:spPr>
        <p:txBody>
          <a:bodyPr wrap="square" lIns="68575" tIns="34275" rIns="68575" bIns="34275" anchor="t" anchorCtr="0">
            <a:noAutofit/>
          </a:bodyPr>
          <a:lstStyle/>
          <a:p>
            <a:pPr marL="0" marR="0" lvl="0" indent="-152400" algn="l" rtl="0">
              <a:lnSpc>
                <a:spcPct val="90000"/>
              </a:lnSpc>
              <a:spcBef>
                <a:spcPts val="0"/>
              </a:spcBef>
              <a:buClr>
                <a:schemeClr val="dk1"/>
              </a:buClr>
              <a:buSzPts val="2400"/>
              <a:buFont typeface="Cabin"/>
              <a:buNone/>
            </a:pPr>
            <a:r>
              <a:rPr lang="en" sz="2400" b="0" i="0" u="none" strike="noStrike" cap="none" dirty="0">
                <a:solidFill>
                  <a:schemeClr val="tx1"/>
                </a:solidFill>
                <a:latin typeface="Cabin"/>
                <a:ea typeface="Cabin"/>
                <a:cs typeface="Cabin"/>
                <a:sym typeface="Cabin"/>
              </a:rPr>
              <a:t>							</a:t>
            </a:r>
            <a:br>
              <a:rPr lang="en" sz="2400" b="0" i="0" u="none" strike="noStrike" cap="none" dirty="0">
                <a:solidFill>
                  <a:schemeClr val="tx1"/>
                </a:solidFill>
                <a:latin typeface="Cabin"/>
                <a:ea typeface="Cabin"/>
                <a:cs typeface="Cabin"/>
                <a:sym typeface="Cabin"/>
              </a:rPr>
            </a:br>
            <a:r>
              <a:rPr lang="en" sz="2400" b="0" i="0" u="none" strike="noStrike" cap="none" dirty="0">
                <a:solidFill>
                  <a:schemeClr val="tx1"/>
                </a:solidFill>
                <a:latin typeface="Cabin"/>
                <a:ea typeface="Cabin"/>
                <a:cs typeface="Cabin"/>
                <a:sym typeface="Cabin"/>
              </a:rPr>
              <a:t>								ABOUT DATA</a:t>
            </a:r>
          </a:p>
        </p:txBody>
      </p:sp>
      <p:sp>
        <p:nvSpPr>
          <p:cNvPr id="277" name="Shape 277"/>
          <p:cNvSpPr txBox="1">
            <a:spLocks noGrp="1"/>
          </p:cNvSpPr>
          <p:nvPr>
            <p:ph idx="1"/>
          </p:nvPr>
        </p:nvSpPr>
        <p:spPr>
          <a:xfrm>
            <a:off x="1088684" y="1511799"/>
            <a:ext cx="7340019" cy="2587960"/>
          </a:xfrm>
          <a:prstGeom prst="rect">
            <a:avLst/>
          </a:prstGeom>
          <a:noFill/>
          <a:ln>
            <a:noFill/>
          </a:ln>
        </p:spPr>
        <p:txBody>
          <a:bodyPr wrap="square" lIns="68575" tIns="34275" rIns="68575" bIns="34275" anchor="t" anchorCtr="0">
            <a:noAutofit/>
          </a:bodyPr>
          <a:lstStyle/>
          <a:p>
            <a:pPr marL="177800" marR="0" lvl="0" indent="-177800" algn="l" rtl="0">
              <a:lnSpc>
                <a:spcPct val="120000"/>
              </a:lnSpc>
              <a:spcBef>
                <a:spcPts val="0"/>
              </a:spcBef>
              <a:spcAft>
                <a:spcPts val="0"/>
              </a:spcAft>
              <a:buClr>
                <a:schemeClr val="accent1"/>
              </a:buClr>
              <a:buSzPts val="1400"/>
              <a:buFont typeface="Arial"/>
              <a:buChar char="•"/>
            </a:pPr>
            <a:r>
              <a:rPr lang="en" sz="1400" b="0" i="0" u="none" strike="noStrike" cap="none" dirty="0">
                <a:latin typeface="Cabin"/>
                <a:ea typeface="Cabin"/>
                <a:cs typeface="Cabin"/>
                <a:sym typeface="Cabin"/>
              </a:rPr>
              <a:t>We have selected the data of </a:t>
            </a:r>
            <a:r>
              <a:rPr lang="en" sz="1400" b="1" i="0" u="none" strike="noStrike" cap="none" dirty="0">
                <a:latin typeface="Cabin"/>
                <a:ea typeface="Cabin"/>
                <a:cs typeface="Cabin"/>
                <a:sym typeface="Cabin"/>
              </a:rPr>
              <a:t>JC Penny (</a:t>
            </a:r>
            <a:r>
              <a:rPr lang="en" sz="1400" b="0" i="0" u="none" strike="noStrike" cap="none" dirty="0">
                <a:latin typeface="Cabin"/>
                <a:ea typeface="Cabin"/>
                <a:cs typeface="Cabin"/>
                <a:sym typeface="Cabin"/>
              </a:rPr>
              <a:t>Global Garment Supply Chain Data</a:t>
            </a:r>
            <a:r>
              <a:rPr lang="en" sz="1400" b="1" i="0" u="none" strike="noStrike" cap="none" dirty="0">
                <a:latin typeface="Cabin"/>
                <a:ea typeface="Cabin"/>
                <a:cs typeface="Cabin"/>
                <a:sym typeface="Cabin"/>
              </a:rPr>
              <a:t>) from datahub</a:t>
            </a:r>
          </a:p>
          <a:p>
            <a:pPr marL="177800" marR="0" lvl="0" indent="-177800" algn="l" rtl="0">
              <a:lnSpc>
                <a:spcPct val="120000"/>
              </a:lnSpc>
              <a:spcBef>
                <a:spcPts val="800"/>
              </a:spcBef>
              <a:spcAft>
                <a:spcPts val="0"/>
              </a:spcAft>
              <a:buClr>
                <a:schemeClr val="accent1"/>
              </a:buClr>
              <a:buSzPts val="1400"/>
              <a:buFont typeface="Arial"/>
              <a:buChar char="•"/>
            </a:pPr>
            <a:r>
              <a:rPr lang="en" sz="1400" b="0" i="0" u="none" strike="noStrike" cap="none" dirty="0">
                <a:latin typeface="Cabin"/>
                <a:ea typeface="Cabin"/>
                <a:cs typeface="Cabin"/>
                <a:sym typeface="Cabin"/>
              </a:rPr>
              <a:t>In total, it consists 23 attributes out of which 6 are binary, 1 notation and the other 16 are numeric. </a:t>
            </a:r>
          </a:p>
          <a:p>
            <a:pPr marL="177800" marR="0" lvl="0" indent="-177800" algn="l" rtl="0">
              <a:lnSpc>
                <a:spcPct val="120000"/>
              </a:lnSpc>
              <a:spcBef>
                <a:spcPts val="800"/>
              </a:spcBef>
              <a:spcAft>
                <a:spcPts val="0"/>
              </a:spcAft>
              <a:buClr>
                <a:schemeClr val="accent1"/>
              </a:buClr>
              <a:buSzPts val="1400"/>
              <a:buFont typeface="Arial"/>
              <a:buChar char="•"/>
            </a:pPr>
            <a:r>
              <a:rPr lang="en" sz="1400" b="0" i="0" u="none" strike="noStrike" cap="none" dirty="0">
                <a:latin typeface="Cabin"/>
                <a:ea typeface="Cabin"/>
                <a:cs typeface="Cabin"/>
                <a:sym typeface="Cabin"/>
              </a:rPr>
              <a:t>Among the attributes, some represents the status of transiting, like: lead time of the product (lead-time, as weeks) and amount of product in transit from source (in transit qty, units).</a:t>
            </a:r>
          </a:p>
          <a:p>
            <a:pPr marL="177800" marR="0" lvl="0" indent="-177800" algn="l" rtl="0">
              <a:lnSpc>
                <a:spcPct val="120000"/>
              </a:lnSpc>
              <a:spcBef>
                <a:spcPts val="800"/>
              </a:spcBef>
              <a:spcAft>
                <a:spcPts val="0"/>
              </a:spcAft>
              <a:buClr>
                <a:schemeClr val="accent1"/>
              </a:buClr>
              <a:buSzPts val="1400"/>
              <a:buFont typeface="Arial"/>
              <a:buChar char="•"/>
            </a:pPr>
            <a:r>
              <a:rPr lang="en" sz="1400" b="0" i="0" u="none" strike="noStrike" cap="none" dirty="0">
                <a:latin typeface="Cabin"/>
                <a:ea typeface="Cabin"/>
                <a:cs typeface="Cabin"/>
                <a:sym typeface="Cabin"/>
              </a:rPr>
              <a:t>This data represents product supplier’s historical performance. Some suppliers have not been scored and have a dummy value of -99 loaded.</a:t>
            </a:r>
          </a:p>
          <a:p>
            <a:pPr marL="177800" marR="0" lvl="0" indent="-177800" algn="l" rtl="0">
              <a:lnSpc>
                <a:spcPct val="120000"/>
              </a:lnSpc>
              <a:spcBef>
                <a:spcPts val="800"/>
              </a:spcBef>
              <a:buClr>
                <a:schemeClr val="accent1"/>
              </a:buClr>
              <a:buSzPts val="1400"/>
              <a:buFont typeface="Arial"/>
              <a:buChar char="•"/>
            </a:pPr>
            <a:r>
              <a:rPr lang="en" sz="1400" b="0" i="0" u="none" strike="noStrike" cap="none" dirty="0">
                <a:latin typeface="Cabin"/>
                <a:ea typeface="Cabin"/>
                <a:cs typeface="Cabin"/>
                <a:sym typeface="Cabin"/>
              </a:rPr>
              <a:t>brief explanation and data types of the 23 attributes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185100"/>
            <a:ext cx="8776387" cy="3970318"/>
          </a:xfrm>
          <a:prstGeom prst="rect">
            <a:avLst/>
          </a:prstGeom>
          <a:noFill/>
        </p:spPr>
        <p:txBody>
          <a:bodyPr wrap="square" rtlCol="0">
            <a:spAutoFit/>
          </a:bodyPr>
          <a:lstStyle/>
          <a:p>
            <a:pPr fontAlgn="base"/>
            <a:r>
              <a:rPr lang="en-US" sz="1800" u="sng" dirty="0">
                <a:solidFill>
                  <a:srgbClr val="FFFF00"/>
                </a:solidFill>
                <a:latin typeface="Cambria Math" charset="0"/>
                <a:ea typeface="Cambria Math" charset="0"/>
                <a:cs typeface="Cambria Math" charset="0"/>
              </a:rPr>
              <a:t>Soft Margin Classifier / Regularization parameter</a:t>
            </a:r>
          </a:p>
          <a:p>
            <a:r>
              <a:rPr lang="en-US" sz="1050" dirty="0">
                <a:latin typeface="Cambria Math" charset="0"/>
                <a:ea typeface="Cambria Math" charset="0"/>
                <a:cs typeface="Cambria Math" charset="0"/>
              </a:rPr>
              <a:t>This change allows some points in the training data </a:t>
            </a:r>
          </a:p>
          <a:p>
            <a:r>
              <a:rPr lang="en-US" sz="1050" dirty="0">
                <a:latin typeface="Cambria Math" charset="0"/>
                <a:ea typeface="Cambria Math" charset="0"/>
                <a:cs typeface="Cambria Math" charset="0"/>
              </a:rPr>
              <a:t>to violate the separating line.</a:t>
            </a:r>
          </a:p>
          <a:p>
            <a:endParaRPr lang="en-US" sz="1050" dirty="0">
              <a:latin typeface="Cambria Math" charset="0"/>
              <a:ea typeface="Cambria Math" charset="0"/>
              <a:cs typeface="Cambria Math" charset="0"/>
            </a:endParaRPr>
          </a:p>
          <a:p>
            <a:r>
              <a:rPr lang="en-US" sz="1050" dirty="0">
                <a:latin typeface="Cambria Math" charset="0"/>
                <a:ea typeface="Cambria Math" charset="0"/>
                <a:cs typeface="Cambria Math" charset="0"/>
              </a:rPr>
              <a:t>The C parameters defines the amount of violation </a:t>
            </a:r>
          </a:p>
          <a:p>
            <a:r>
              <a:rPr lang="en-US" sz="1050" dirty="0">
                <a:latin typeface="Cambria Math" charset="0"/>
                <a:ea typeface="Cambria Math" charset="0"/>
                <a:cs typeface="Cambria Math" charset="0"/>
              </a:rPr>
              <a:t>of the margin allowed.</a:t>
            </a:r>
          </a:p>
          <a:p>
            <a:endParaRPr lang="en-US" sz="1050" dirty="0">
              <a:latin typeface="Cambria Math" charset="0"/>
              <a:ea typeface="Cambria Math" charset="0"/>
              <a:cs typeface="Cambria Math" charset="0"/>
            </a:endParaRPr>
          </a:p>
          <a:p>
            <a:r>
              <a:rPr lang="en-US" sz="1050" dirty="0">
                <a:latin typeface="Cambria Math" charset="0"/>
                <a:ea typeface="Cambria Math" charset="0"/>
                <a:cs typeface="Cambria Math" charset="0"/>
              </a:rPr>
              <a:t>During the learning of the hyperplane from data, all training instances </a:t>
            </a:r>
          </a:p>
          <a:p>
            <a:r>
              <a:rPr lang="en-US" sz="1050" dirty="0">
                <a:latin typeface="Cambria Math" charset="0"/>
                <a:ea typeface="Cambria Math" charset="0"/>
                <a:cs typeface="Cambria Math" charset="0"/>
              </a:rPr>
              <a:t>that lie within the distance of the margin will affect the placement </a:t>
            </a:r>
          </a:p>
          <a:p>
            <a:r>
              <a:rPr lang="en-US" sz="1050" dirty="0">
                <a:latin typeface="Cambria Math" charset="0"/>
                <a:ea typeface="Cambria Math" charset="0"/>
                <a:cs typeface="Cambria Math" charset="0"/>
              </a:rPr>
              <a:t>of the hyperplane and are referred to as support vectors.</a:t>
            </a:r>
          </a:p>
          <a:p>
            <a:endParaRPr lang="en-US" sz="1050" dirty="0">
              <a:latin typeface="Cambria Math" charset="0"/>
              <a:ea typeface="Cambria Math" charset="0"/>
              <a:cs typeface="Cambria Math" charset="0"/>
            </a:endParaRPr>
          </a:p>
          <a:p>
            <a:r>
              <a:rPr lang="en-US" sz="1050" dirty="0">
                <a:latin typeface="Cambria Math" charset="0"/>
                <a:ea typeface="Cambria Math" charset="0"/>
                <a:cs typeface="Cambria Math" charset="0"/>
              </a:rPr>
              <a:t>And as C affects the number of instances that are allowed to fall within the margin, C influences the number of support vectors used by the model.</a:t>
            </a:r>
          </a:p>
          <a:p>
            <a:endParaRPr lang="en-US" sz="1050" dirty="0">
              <a:latin typeface="Cambria Math" charset="0"/>
              <a:ea typeface="Cambria Math" charset="0"/>
              <a:cs typeface="Cambria Math" charset="0"/>
            </a:endParaRPr>
          </a:p>
          <a:p>
            <a:pPr lvl="0" fontAlgn="base"/>
            <a:r>
              <a:rPr lang="en-US" sz="1050" i="1" dirty="0">
                <a:latin typeface="Cambria Math" charset="0"/>
                <a:ea typeface="Cambria Math" charset="0"/>
                <a:cs typeface="Cambria Math" charset="0"/>
              </a:rPr>
              <a:t>The smaller the value of C, the more sensitive the algorithm is to the training data (higher variance and lower bias).</a:t>
            </a:r>
          </a:p>
          <a:p>
            <a:pPr lvl="0"/>
            <a:r>
              <a:rPr lang="en-US" sz="1050" i="1" dirty="0">
                <a:latin typeface="Cambria Math" charset="0"/>
                <a:ea typeface="Cambria Math" charset="0"/>
                <a:cs typeface="Cambria Math" charset="0"/>
              </a:rPr>
              <a:t>a very small value of C will cause the optimizer to look for a larger-margin separating hyperplane, even if that hyperplane misclassifies more points.</a:t>
            </a:r>
          </a:p>
          <a:p>
            <a:pPr lvl="0"/>
            <a:endParaRPr lang="en-US" sz="1050" dirty="0">
              <a:latin typeface="Cambria Math" charset="0"/>
              <a:ea typeface="Cambria Math" charset="0"/>
              <a:cs typeface="Cambria Math" charset="0"/>
            </a:endParaRPr>
          </a:p>
          <a:p>
            <a:pPr lvl="0"/>
            <a:r>
              <a:rPr lang="en-US" sz="1050" i="1" dirty="0">
                <a:latin typeface="Cambria Math" charset="0"/>
                <a:ea typeface="Cambria Math" charset="0"/>
                <a:cs typeface="Cambria Math" charset="0"/>
              </a:rPr>
              <a:t>The larger the value of C, the less sensitive the algorithm is to the training data (lower variance and higher bias).</a:t>
            </a:r>
          </a:p>
          <a:p>
            <a:pPr lvl="0"/>
            <a:r>
              <a:rPr lang="en-US" sz="1050" i="1" dirty="0">
                <a:latin typeface="Cambria Math" charset="0"/>
                <a:ea typeface="Cambria Math" charset="0"/>
                <a:cs typeface="Cambria Math" charset="0"/>
              </a:rPr>
              <a:t>Large values of C, the optimization will choose a smaller-margin hyperplane if that hyperplane does a better job of getting all the training points classified correctly.</a:t>
            </a:r>
          </a:p>
          <a:p>
            <a:endParaRPr lang="en-US" sz="1500" dirty="0"/>
          </a:p>
          <a:p>
            <a:endParaRPr lang="en-US" sz="1500" dirty="0"/>
          </a:p>
          <a:p>
            <a:endParaRPr lang="en-US" sz="1500" u="sng" dirty="0">
              <a:latin typeface="Cambria Math" charset="0"/>
              <a:ea typeface="Cambria Math" charset="0"/>
              <a:cs typeface="Cambria Math"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085850"/>
            <a:ext cx="2598008" cy="133025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259" y="185100"/>
            <a:ext cx="2174017" cy="1241246"/>
          </a:xfrm>
          <a:prstGeom prst="rect">
            <a:avLst/>
          </a:prstGeom>
        </p:spPr>
      </p:pic>
    </p:spTree>
    <p:extLst>
      <p:ext uri="{BB962C8B-B14F-4D97-AF65-F5344CB8AC3E}">
        <p14:creationId xmlns:p14="http://schemas.microsoft.com/office/powerpoint/2010/main" val="1899178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185100"/>
            <a:ext cx="8776387" cy="5216813"/>
          </a:xfrm>
          <a:prstGeom prst="rect">
            <a:avLst/>
          </a:prstGeom>
          <a:noFill/>
        </p:spPr>
        <p:txBody>
          <a:bodyPr wrap="square" rtlCol="0">
            <a:spAutoFit/>
          </a:bodyPr>
          <a:lstStyle/>
          <a:p>
            <a:r>
              <a:rPr lang="en-US" sz="2100" dirty="0">
                <a:solidFill>
                  <a:srgbClr val="FFFF00"/>
                </a:solidFill>
                <a:latin typeface="Cambria Math" charset="0"/>
                <a:ea typeface="Cambria Math" charset="0"/>
                <a:cs typeface="Cambria Math" charset="0"/>
              </a:rPr>
              <a:t>Gamma</a:t>
            </a:r>
          </a:p>
          <a:p>
            <a:r>
              <a:rPr lang="en-US" sz="1500" dirty="0">
                <a:latin typeface="Cambria Math" charset="0"/>
                <a:ea typeface="Cambria Math" charset="0"/>
                <a:cs typeface="Cambria Math" charset="0"/>
              </a:rPr>
              <a:t>The gamma parameter defines how far the </a:t>
            </a:r>
          </a:p>
          <a:p>
            <a:r>
              <a:rPr lang="en-US" sz="1500" dirty="0">
                <a:latin typeface="Cambria Math" charset="0"/>
                <a:ea typeface="Cambria Math" charset="0"/>
                <a:cs typeface="Cambria Math" charset="0"/>
              </a:rPr>
              <a:t>influence of a single training example reaches, </a:t>
            </a:r>
          </a:p>
          <a:p>
            <a:r>
              <a:rPr lang="en-US" sz="1500" dirty="0">
                <a:latin typeface="Cambria Math" charset="0"/>
                <a:ea typeface="Cambria Math" charset="0"/>
                <a:cs typeface="Cambria Math" charset="0"/>
              </a:rPr>
              <a:t>with low values meaning ‘far’ and </a:t>
            </a:r>
          </a:p>
          <a:p>
            <a:r>
              <a:rPr lang="en-US" sz="1500" dirty="0">
                <a:latin typeface="Cambria Math" charset="0"/>
                <a:ea typeface="Cambria Math" charset="0"/>
                <a:cs typeface="Cambria Math" charset="0"/>
              </a:rPr>
              <a:t>high values meaning ‘close’. </a:t>
            </a:r>
          </a:p>
          <a:p>
            <a:endParaRPr lang="en-US" sz="1500" dirty="0">
              <a:latin typeface="Cambria Math" charset="0"/>
              <a:ea typeface="Cambria Math" charset="0"/>
              <a:cs typeface="Cambria Math" charset="0"/>
            </a:endParaRPr>
          </a:p>
          <a:p>
            <a:r>
              <a:rPr lang="en-US" sz="2100" dirty="0">
                <a:solidFill>
                  <a:srgbClr val="FFFF00"/>
                </a:solidFill>
                <a:latin typeface="Cambria Math" charset="0"/>
                <a:ea typeface="Cambria Math" charset="0"/>
                <a:cs typeface="Cambria Math" charset="0"/>
              </a:rPr>
              <a:t>Kernel</a:t>
            </a:r>
          </a:p>
          <a:p>
            <a:r>
              <a:rPr lang="en-US" sz="1500" dirty="0">
                <a:latin typeface="Cambria Math" charset="0"/>
                <a:ea typeface="Cambria Math" charset="0"/>
                <a:cs typeface="Cambria Math" charset="0"/>
              </a:rPr>
              <a:t>A powerful insight is that the linear SVM can be </a:t>
            </a:r>
          </a:p>
          <a:p>
            <a:r>
              <a:rPr lang="en-US" sz="1500" dirty="0">
                <a:latin typeface="Cambria Math" charset="0"/>
                <a:ea typeface="Cambria Math" charset="0"/>
                <a:cs typeface="Cambria Math" charset="0"/>
              </a:rPr>
              <a:t>rephrased using the inner product of any </a:t>
            </a:r>
          </a:p>
          <a:p>
            <a:r>
              <a:rPr lang="en-US" sz="1500" dirty="0">
                <a:latin typeface="Cambria Math" charset="0"/>
                <a:ea typeface="Cambria Math" charset="0"/>
                <a:cs typeface="Cambria Math" charset="0"/>
              </a:rPr>
              <a:t>two given observations, rather than </a:t>
            </a:r>
          </a:p>
          <a:p>
            <a:r>
              <a:rPr lang="en-US" sz="1500" dirty="0">
                <a:latin typeface="Cambria Math" charset="0"/>
                <a:ea typeface="Cambria Math" charset="0"/>
                <a:cs typeface="Cambria Math" charset="0"/>
              </a:rPr>
              <a:t>the observations themselves. The inner product between </a:t>
            </a:r>
          </a:p>
          <a:p>
            <a:r>
              <a:rPr lang="en-US" sz="1500" dirty="0">
                <a:latin typeface="Cambria Math" charset="0"/>
                <a:ea typeface="Cambria Math" charset="0"/>
                <a:cs typeface="Cambria Math" charset="0"/>
              </a:rPr>
              <a:t>two vectors is the sum of the multiplication of each pair of input </a:t>
            </a:r>
          </a:p>
          <a:p>
            <a:r>
              <a:rPr lang="en-US" sz="1500" dirty="0">
                <a:latin typeface="Cambria Math" charset="0"/>
                <a:ea typeface="Cambria Math" charset="0"/>
                <a:cs typeface="Cambria Math" charset="0"/>
              </a:rPr>
              <a:t>values</a:t>
            </a:r>
          </a:p>
          <a:p>
            <a:r>
              <a:rPr lang="en-US" sz="1500" dirty="0">
                <a:latin typeface="Cambria Math" charset="0"/>
                <a:ea typeface="Cambria Math" charset="0"/>
                <a:cs typeface="Cambria Math" charset="0"/>
              </a:rPr>
              <a:t>The inner product of the vectors [2, 3] and [5, 6] is 2*5 + 3*6 or 28</a:t>
            </a:r>
          </a:p>
          <a:p>
            <a:endParaRPr lang="en-US" sz="1500" dirty="0">
              <a:latin typeface="Cambria Math" charset="0"/>
              <a:ea typeface="Cambria Math" charset="0"/>
              <a:cs typeface="Cambria Math" charset="0"/>
            </a:endParaRPr>
          </a:p>
          <a:p>
            <a:pPr fontAlgn="base"/>
            <a:r>
              <a:rPr lang="en-US" sz="1500" b="1" dirty="0">
                <a:solidFill>
                  <a:srgbClr val="FFFF00"/>
                </a:solidFill>
                <a:latin typeface="Cambria Math" charset="0"/>
                <a:ea typeface="Cambria Math" charset="0"/>
                <a:cs typeface="Cambria Math" charset="0"/>
              </a:rPr>
              <a:t>Radial Kernel SVM (Radial basis function)</a:t>
            </a:r>
          </a:p>
          <a:p>
            <a:pPr fontAlgn="base"/>
            <a:r>
              <a:rPr lang="en-US" sz="1500" dirty="0">
                <a:latin typeface="Cambria Math" charset="0"/>
                <a:ea typeface="Cambria Math" charset="0"/>
                <a:cs typeface="Cambria Math" charset="0"/>
              </a:rPr>
              <a:t>Finally, we can also have a more complex radial kernel. For example:</a:t>
            </a:r>
          </a:p>
          <a:p>
            <a:pPr fontAlgn="base"/>
            <a:r>
              <a:rPr lang="en-US" sz="1500" dirty="0">
                <a:latin typeface="Cambria Math" charset="0"/>
                <a:ea typeface="Cambria Math" charset="0"/>
                <a:cs typeface="Cambria Math" charset="0"/>
              </a:rPr>
              <a:t>K(</a:t>
            </a:r>
            <a:r>
              <a:rPr lang="en-US" sz="1500" dirty="0" err="1">
                <a:latin typeface="Cambria Math" charset="0"/>
                <a:ea typeface="Cambria Math" charset="0"/>
                <a:cs typeface="Cambria Math" charset="0"/>
              </a:rPr>
              <a:t>x,xi</a:t>
            </a:r>
            <a:r>
              <a:rPr lang="en-US" sz="1500" dirty="0">
                <a:latin typeface="Cambria Math" charset="0"/>
                <a:ea typeface="Cambria Math" charset="0"/>
                <a:cs typeface="Cambria Math" charset="0"/>
              </a:rPr>
              <a:t>) = </a:t>
            </a:r>
            <a:r>
              <a:rPr lang="en-US" sz="1500" dirty="0" err="1">
                <a:latin typeface="Cambria Math" charset="0"/>
                <a:ea typeface="Cambria Math" charset="0"/>
                <a:cs typeface="Cambria Math" charset="0"/>
              </a:rPr>
              <a:t>exp</a:t>
            </a:r>
            <a:r>
              <a:rPr lang="en-US" sz="1500" dirty="0">
                <a:latin typeface="Cambria Math" charset="0"/>
                <a:ea typeface="Cambria Math" charset="0"/>
                <a:cs typeface="Cambria Math" charset="0"/>
              </a:rPr>
              <a:t>(-gamma * sum((x – xi^2))</a:t>
            </a:r>
          </a:p>
          <a:p>
            <a:r>
              <a:rPr lang="en-US" sz="1200" dirty="0">
                <a:latin typeface="Cambria Math" charset="0"/>
                <a:ea typeface="Cambria Math" charset="0"/>
                <a:cs typeface="Cambria Math" charset="0"/>
              </a:rPr>
              <a:t>Where gamma is a parameter that must be specified to the learning algorithm. A good default value for gamma is 0.1, where gamma is often 0 &lt; gamma &lt; 1. The radial kernel is very local and can create complex regions within the feature space, like closed polygons in two-dimensional space.</a:t>
            </a:r>
          </a:p>
          <a:p>
            <a:endParaRPr lang="en-US" sz="1500" dirty="0">
              <a:latin typeface="Cambria Math" charset="0"/>
              <a:ea typeface="Cambria Math" charset="0"/>
              <a:cs typeface="Cambria Math"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6" y="95250"/>
            <a:ext cx="3426683" cy="1980520"/>
          </a:xfrm>
          <a:prstGeom prst="rect">
            <a:avLst/>
          </a:prstGeom>
        </p:spPr>
      </p:pic>
      <p:pic>
        <p:nvPicPr>
          <p:cNvPr id="4" name="Picture 3">
            <a:extLst>
              <a:ext uri="{FF2B5EF4-FFF2-40B4-BE49-F238E27FC236}">
                <a16:creationId xmlns:a16="http://schemas.microsoft.com/office/drawing/2014/main" id="{9F62F8ED-2728-47FC-BE3F-825699621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961" y="2165620"/>
            <a:ext cx="3392618" cy="1898621"/>
          </a:xfrm>
          <a:prstGeom prst="rect">
            <a:avLst/>
          </a:prstGeom>
        </p:spPr>
      </p:pic>
    </p:spTree>
    <p:extLst>
      <p:ext uri="{BB962C8B-B14F-4D97-AF65-F5344CB8AC3E}">
        <p14:creationId xmlns:p14="http://schemas.microsoft.com/office/powerpoint/2010/main" val="229803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185100"/>
            <a:ext cx="8776387" cy="5032147"/>
          </a:xfrm>
          <a:prstGeom prst="rect">
            <a:avLst/>
          </a:prstGeom>
          <a:noFill/>
        </p:spPr>
        <p:txBody>
          <a:bodyPr wrap="square" rtlCol="0">
            <a:spAutoFit/>
          </a:bodyPr>
          <a:lstStyle/>
          <a:p>
            <a:pPr fontAlgn="base"/>
            <a:endParaRPr lang="en-US" sz="1800" b="1" dirty="0"/>
          </a:p>
          <a:p>
            <a:pPr fontAlgn="base"/>
            <a:r>
              <a:rPr lang="en-US" sz="2100" b="1" dirty="0">
                <a:solidFill>
                  <a:srgbClr val="FFFF00"/>
                </a:solidFill>
                <a:latin typeface="Cambria Math" charset="0"/>
                <a:ea typeface="Cambria Math" charset="0"/>
                <a:cs typeface="Cambria Math" charset="0"/>
              </a:rPr>
              <a:t>Data Preparation for SVM</a:t>
            </a:r>
          </a:p>
          <a:p>
            <a:pPr fontAlgn="base"/>
            <a:endParaRPr lang="en-US" sz="1800" dirty="0">
              <a:latin typeface="Cambria Math" charset="0"/>
              <a:ea typeface="Cambria Math" charset="0"/>
              <a:cs typeface="Cambria Math" charset="0"/>
            </a:endParaRPr>
          </a:p>
          <a:p>
            <a:pPr fontAlgn="base"/>
            <a:r>
              <a:rPr lang="en-US" sz="1800" dirty="0">
                <a:latin typeface="Cambria Math" charset="0"/>
                <a:ea typeface="Cambria Math" charset="0"/>
                <a:cs typeface="Cambria Math" charset="0"/>
              </a:rPr>
              <a:t>How to best prepare training data when </a:t>
            </a:r>
          </a:p>
          <a:p>
            <a:pPr fontAlgn="base"/>
            <a:r>
              <a:rPr lang="en-US" sz="1800" dirty="0">
                <a:latin typeface="Cambria Math" charset="0"/>
                <a:ea typeface="Cambria Math" charset="0"/>
                <a:cs typeface="Cambria Math" charset="0"/>
              </a:rPr>
              <a:t>learning an SVM model.</a:t>
            </a:r>
          </a:p>
          <a:p>
            <a:pPr fontAlgn="base"/>
            <a:endParaRPr lang="en-US" sz="1800" dirty="0">
              <a:latin typeface="Cambria Math" charset="0"/>
              <a:ea typeface="Cambria Math" charset="0"/>
              <a:cs typeface="Cambria Math" charset="0"/>
            </a:endParaRPr>
          </a:p>
          <a:p>
            <a:pPr lvl="0" fontAlgn="base"/>
            <a:r>
              <a:rPr lang="en-US" sz="1800" b="1" dirty="0">
                <a:solidFill>
                  <a:srgbClr val="FFFF00"/>
                </a:solidFill>
                <a:latin typeface="Cambria Math" charset="0"/>
                <a:ea typeface="Cambria Math" charset="0"/>
                <a:cs typeface="Cambria Math" charset="0"/>
              </a:rPr>
              <a:t>Numerical Inputs</a:t>
            </a:r>
            <a:r>
              <a:rPr lang="en-US" sz="1800" dirty="0">
                <a:solidFill>
                  <a:srgbClr val="FFFF00"/>
                </a:solidFill>
                <a:latin typeface="Cambria Math" charset="0"/>
                <a:ea typeface="Cambria Math" charset="0"/>
                <a:cs typeface="Cambria Math" charset="0"/>
              </a:rPr>
              <a:t>: </a:t>
            </a:r>
            <a:r>
              <a:rPr lang="en-US" sz="1800" dirty="0">
                <a:latin typeface="Cambria Math" charset="0"/>
                <a:ea typeface="Cambria Math" charset="0"/>
                <a:cs typeface="Cambria Math" charset="0"/>
              </a:rPr>
              <a:t>SVM assumes that our inputs </a:t>
            </a:r>
          </a:p>
          <a:p>
            <a:pPr lvl="0" fontAlgn="base"/>
            <a:r>
              <a:rPr lang="en-US" sz="1800" dirty="0">
                <a:latin typeface="Cambria Math" charset="0"/>
                <a:ea typeface="Cambria Math" charset="0"/>
                <a:cs typeface="Cambria Math" charset="0"/>
              </a:rPr>
              <a:t>are numeric. If we have categorical inputs </a:t>
            </a:r>
          </a:p>
          <a:p>
            <a:pPr lvl="0" fontAlgn="base"/>
            <a:r>
              <a:rPr lang="en-US" sz="1800" dirty="0">
                <a:latin typeface="Cambria Math" charset="0"/>
                <a:ea typeface="Cambria Math" charset="0"/>
                <a:cs typeface="Cambria Math" charset="0"/>
              </a:rPr>
              <a:t>we may need to covert them to binary dummy variables (one variable for each category).</a:t>
            </a:r>
          </a:p>
          <a:p>
            <a:pPr lvl="0" fontAlgn="base"/>
            <a:endParaRPr lang="en-US" sz="1800" dirty="0">
              <a:latin typeface="Cambria Math" charset="0"/>
              <a:ea typeface="Cambria Math" charset="0"/>
              <a:cs typeface="Cambria Math" charset="0"/>
            </a:endParaRPr>
          </a:p>
          <a:p>
            <a:pPr lvl="0" fontAlgn="base"/>
            <a:r>
              <a:rPr lang="en-US" sz="1800" b="1" dirty="0">
                <a:solidFill>
                  <a:srgbClr val="FFFF00"/>
                </a:solidFill>
                <a:latin typeface="Cambria Math" charset="0"/>
                <a:ea typeface="Cambria Math" charset="0"/>
                <a:cs typeface="Cambria Math" charset="0"/>
              </a:rPr>
              <a:t>Binary Classification</a:t>
            </a:r>
            <a:r>
              <a:rPr lang="en-US" sz="1800" dirty="0">
                <a:solidFill>
                  <a:srgbClr val="FFFF00"/>
                </a:solidFill>
                <a:latin typeface="Cambria Math" charset="0"/>
                <a:ea typeface="Cambria Math" charset="0"/>
                <a:cs typeface="Cambria Math" charset="0"/>
              </a:rPr>
              <a:t>: </a:t>
            </a:r>
            <a:r>
              <a:rPr lang="en-US" sz="1800" dirty="0">
                <a:latin typeface="Cambria Math" charset="0"/>
                <a:ea typeface="Cambria Math" charset="0"/>
                <a:cs typeface="Cambria Math" charset="0"/>
              </a:rPr>
              <a:t>Basic SVM is intended for binary (two-class) classification problems. Although, extensions have been developed for regression and multi-class classification.</a:t>
            </a:r>
          </a:p>
          <a:p>
            <a:pPr lvl="0" fontAlgn="base"/>
            <a:endParaRPr lang="en-US" sz="1800" dirty="0">
              <a:latin typeface="Cambria Math" charset="0"/>
              <a:ea typeface="Cambria Math" charset="0"/>
              <a:cs typeface="Cambria Math" charset="0"/>
            </a:endParaRPr>
          </a:p>
          <a:p>
            <a:pPr lvl="0" fontAlgn="base"/>
            <a:r>
              <a:rPr lang="en-US" sz="1800" dirty="0">
                <a:solidFill>
                  <a:srgbClr val="FFFF00"/>
                </a:solidFill>
                <a:latin typeface="Cambria Math" charset="0"/>
                <a:ea typeface="Cambria Math" charset="0"/>
                <a:cs typeface="Cambria Math" charset="0"/>
              </a:rPr>
              <a:t>R package </a:t>
            </a:r>
            <a:r>
              <a:rPr lang="en-US" sz="1800" dirty="0">
                <a:latin typeface="Cambria Math" charset="0"/>
                <a:ea typeface="Cambria Math" charset="0"/>
                <a:cs typeface="Cambria Math" charset="0"/>
              </a:rPr>
              <a:t>: e1071 package </a:t>
            </a:r>
          </a:p>
          <a:p>
            <a:endParaRPr lang="en-US" sz="1500" dirty="0">
              <a:latin typeface="Cambria Math" charset="0"/>
              <a:ea typeface="Cambria Math" charset="0"/>
              <a:cs typeface="Cambria Math" charset="0"/>
            </a:endParaRPr>
          </a:p>
          <a:p>
            <a:endParaRPr lang="en-US" sz="1500" dirty="0">
              <a:latin typeface="Cambria Math" charset="0"/>
              <a:ea typeface="Cambria Math" charset="0"/>
              <a:cs typeface="Cambria Math" charset="0"/>
            </a:endParaRPr>
          </a:p>
        </p:txBody>
      </p:sp>
      <p:pic>
        <p:nvPicPr>
          <p:cNvPr id="3" name="Picture 2">
            <a:extLst>
              <a:ext uri="{FF2B5EF4-FFF2-40B4-BE49-F238E27FC236}">
                <a16:creationId xmlns:a16="http://schemas.microsoft.com/office/drawing/2014/main" id="{027DFA62-6E7B-4DD4-A095-8F652A1304CB}"/>
              </a:ext>
            </a:extLst>
          </p:cNvPr>
          <p:cNvPicPr>
            <a:picLocks noChangeAspect="1"/>
          </p:cNvPicPr>
          <p:nvPr/>
        </p:nvPicPr>
        <p:blipFill>
          <a:blip r:embed="rId2"/>
          <a:stretch>
            <a:fillRect/>
          </a:stretch>
        </p:blipFill>
        <p:spPr>
          <a:xfrm>
            <a:off x="5506867" y="185100"/>
            <a:ext cx="3414712" cy="2189629"/>
          </a:xfrm>
          <a:prstGeom prst="rect">
            <a:avLst/>
          </a:prstGeom>
        </p:spPr>
      </p:pic>
    </p:spTree>
    <p:extLst>
      <p:ext uri="{BB962C8B-B14F-4D97-AF65-F5344CB8AC3E}">
        <p14:creationId xmlns:p14="http://schemas.microsoft.com/office/powerpoint/2010/main" val="231092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422" y="185099"/>
            <a:ext cx="8776387" cy="553998"/>
          </a:xfrm>
          <a:prstGeom prst="rect">
            <a:avLst/>
          </a:prstGeom>
          <a:noFill/>
        </p:spPr>
        <p:txBody>
          <a:bodyPr wrap="square" rtlCol="0">
            <a:spAutoFit/>
          </a:bodyPr>
          <a:lstStyle/>
          <a:p>
            <a:endParaRPr lang="en-US" sz="1500" dirty="0">
              <a:latin typeface="Cambria Math" charset="0"/>
              <a:ea typeface="Cambria Math" charset="0"/>
              <a:cs typeface="Cambria Math" charset="0"/>
            </a:endParaRPr>
          </a:p>
          <a:p>
            <a:endParaRPr lang="en-US" sz="1500" dirty="0">
              <a:latin typeface="Cambria Math" charset="0"/>
              <a:ea typeface="Cambria Math" charset="0"/>
              <a:cs typeface="Cambria Math" charset="0"/>
            </a:endParaRPr>
          </a:p>
        </p:txBody>
      </p:sp>
      <p:pic>
        <p:nvPicPr>
          <p:cNvPr id="4" name="Picture 3">
            <a:extLst>
              <a:ext uri="{FF2B5EF4-FFF2-40B4-BE49-F238E27FC236}">
                <a16:creationId xmlns:a16="http://schemas.microsoft.com/office/drawing/2014/main" id="{7B19AD47-B070-496F-AC3B-2F12988051C7}"/>
              </a:ext>
            </a:extLst>
          </p:cNvPr>
          <p:cNvPicPr>
            <a:picLocks noChangeAspect="1"/>
          </p:cNvPicPr>
          <p:nvPr/>
        </p:nvPicPr>
        <p:blipFill>
          <a:blip r:embed="rId2"/>
          <a:stretch>
            <a:fillRect/>
          </a:stretch>
        </p:blipFill>
        <p:spPr>
          <a:xfrm>
            <a:off x="5268006" y="303557"/>
            <a:ext cx="3642272" cy="2335548"/>
          </a:xfrm>
          <a:prstGeom prst="rect">
            <a:avLst/>
          </a:prstGeom>
        </p:spPr>
      </p:pic>
      <p:sp>
        <p:nvSpPr>
          <p:cNvPr id="5" name="Rectangle 4">
            <a:extLst>
              <a:ext uri="{FF2B5EF4-FFF2-40B4-BE49-F238E27FC236}">
                <a16:creationId xmlns:a16="http://schemas.microsoft.com/office/drawing/2014/main" id="{6850E72C-8254-45C1-90C7-B7F468248BFA}"/>
              </a:ext>
            </a:extLst>
          </p:cNvPr>
          <p:cNvSpPr/>
          <p:nvPr/>
        </p:nvSpPr>
        <p:spPr>
          <a:xfrm>
            <a:off x="145192" y="363114"/>
            <a:ext cx="8853617" cy="5047536"/>
          </a:xfrm>
          <a:prstGeom prst="rect">
            <a:avLst/>
          </a:prstGeom>
        </p:spPr>
        <p:txBody>
          <a:bodyPr wrap="square">
            <a:spAutoFit/>
          </a:bodyPr>
          <a:lstStyle/>
          <a:p>
            <a:r>
              <a:rPr lang="en-US" sz="2500" dirty="0">
                <a:solidFill>
                  <a:srgbClr val="FFFF00"/>
                </a:solidFill>
                <a:latin typeface="Cambria" panose="02040503050406030204" pitchFamily="18" charset="0"/>
              </a:rPr>
              <a:t>Business Recommendations:</a:t>
            </a:r>
          </a:p>
          <a:p>
            <a:endParaRPr lang="en-US" sz="1050" dirty="0"/>
          </a:p>
          <a:p>
            <a:r>
              <a:rPr lang="en-US" sz="1200" dirty="0">
                <a:solidFill>
                  <a:srgbClr val="FFFF00"/>
                </a:solidFill>
                <a:latin typeface="Cambria" panose="02040503050406030204" pitchFamily="18" charset="0"/>
              </a:rPr>
              <a:t>National Inventory </a:t>
            </a:r>
            <a:r>
              <a:rPr lang="en-US" sz="1200" dirty="0">
                <a:latin typeface="Cambria" panose="02040503050406030204" pitchFamily="18" charset="0"/>
              </a:rPr>
              <a:t>– Define min and max quantity levels at the national </a:t>
            </a:r>
          </a:p>
          <a:p>
            <a:r>
              <a:rPr lang="en-US" sz="1200" dirty="0">
                <a:latin typeface="Cambria" panose="02040503050406030204" pitchFamily="18" charset="0"/>
              </a:rPr>
              <a:t>Inventory level. </a:t>
            </a:r>
          </a:p>
          <a:p>
            <a:r>
              <a:rPr lang="en-US" sz="1200" dirty="0">
                <a:solidFill>
                  <a:srgbClr val="FFFF00"/>
                </a:solidFill>
                <a:latin typeface="Cambria" panose="02040503050406030204" pitchFamily="18" charset="0"/>
              </a:rPr>
              <a:t>In Transit Quantity </a:t>
            </a:r>
            <a:r>
              <a:rPr lang="en-US" sz="1200" dirty="0">
                <a:latin typeface="Cambria" panose="02040503050406030204" pitchFamily="18" charset="0"/>
              </a:rPr>
              <a:t>– Keep a track of amount of the product in transit from </a:t>
            </a:r>
          </a:p>
          <a:p>
            <a:r>
              <a:rPr lang="en-US" sz="1200" dirty="0">
                <a:latin typeface="Cambria" panose="02040503050406030204" pitchFamily="18" charset="0"/>
              </a:rPr>
              <a:t>the source, as delaying this would affect the business negatively.</a:t>
            </a:r>
          </a:p>
          <a:p>
            <a:r>
              <a:rPr lang="en-US" sz="1200" dirty="0">
                <a:solidFill>
                  <a:srgbClr val="FFFF00"/>
                </a:solidFill>
                <a:latin typeface="Cambria" panose="02040503050406030204" pitchFamily="18" charset="0"/>
              </a:rPr>
              <a:t>Lead Time </a:t>
            </a:r>
            <a:r>
              <a:rPr lang="en-US" sz="1200" dirty="0">
                <a:latin typeface="Cambria" panose="02040503050406030204" pitchFamily="18" charset="0"/>
              </a:rPr>
              <a:t>– Transit time required from the source needs to known well in </a:t>
            </a:r>
          </a:p>
          <a:p>
            <a:r>
              <a:rPr lang="en-US" sz="1200" dirty="0">
                <a:latin typeface="Cambria" panose="02040503050406030204" pitchFamily="18" charset="0"/>
              </a:rPr>
              <a:t>advance, and guaranteed.</a:t>
            </a:r>
          </a:p>
          <a:p>
            <a:endParaRPr lang="en-US" sz="1200" dirty="0">
              <a:latin typeface="Cambria" panose="02040503050406030204" pitchFamily="18" charset="0"/>
            </a:endParaRPr>
          </a:p>
          <a:p>
            <a:r>
              <a:rPr lang="en-US" sz="1200" dirty="0">
                <a:solidFill>
                  <a:srgbClr val="FFFF00"/>
                </a:solidFill>
                <a:latin typeface="Cambria" panose="02040503050406030204" pitchFamily="18" charset="0"/>
              </a:rPr>
              <a:t>Forecast 3 Months </a:t>
            </a:r>
            <a:r>
              <a:rPr lang="en-US" sz="1200" dirty="0">
                <a:latin typeface="Cambria" panose="02040503050406030204" pitchFamily="18" charset="0"/>
              </a:rPr>
              <a:t>– Forecast Sales for the next 3 months of the product this </a:t>
            </a:r>
          </a:p>
          <a:p>
            <a:r>
              <a:rPr lang="en-US" sz="1200" dirty="0">
                <a:latin typeface="Cambria" panose="02040503050406030204" pitchFamily="18" charset="0"/>
              </a:rPr>
              <a:t>will help to avoid the product from going on backorder.</a:t>
            </a:r>
          </a:p>
          <a:p>
            <a:endParaRPr lang="en-US" sz="1200" dirty="0">
              <a:latin typeface="Cambria" panose="02040503050406030204" pitchFamily="18" charset="0"/>
            </a:endParaRPr>
          </a:p>
          <a:p>
            <a:r>
              <a:rPr lang="en-US" sz="1200" dirty="0">
                <a:solidFill>
                  <a:srgbClr val="FFFF00"/>
                </a:solidFill>
                <a:latin typeface="Cambria" panose="02040503050406030204" pitchFamily="18" charset="0"/>
              </a:rPr>
              <a:t>Sales 1 Month </a:t>
            </a:r>
            <a:r>
              <a:rPr lang="en-US" sz="1200" dirty="0">
                <a:latin typeface="Cambria" panose="02040503050406030204" pitchFamily="18" charset="0"/>
              </a:rPr>
              <a:t>– Sales quantity for the prior 1 month gives us a good guess that how much quantity </a:t>
            </a:r>
          </a:p>
          <a:p>
            <a:r>
              <a:rPr lang="en-US" sz="1200" dirty="0">
                <a:latin typeface="Cambria" panose="02040503050406030204" pitchFamily="18" charset="0"/>
              </a:rPr>
              <a:t>would be expected in the current month.</a:t>
            </a:r>
          </a:p>
          <a:p>
            <a:endParaRPr lang="en-US" sz="1200" dirty="0">
              <a:latin typeface="Cambria" panose="02040503050406030204" pitchFamily="18" charset="0"/>
            </a:endParaRPr>
          </a:p>
          <a:p>
            <a:r>
              <a:rPr lang="en-US" sz="1200" dirty="0" err="1">
                <a:solidFill>
                  <a:srgbClr val="FFFF00"/>
                </a:solidFill>
                <a:latin typeface="Cambria" panose="02040503050406030204" pitchFamily="18" charset="0"/>
              </a:rPr>
              <a:t>Min_bank</a:t>
            </a:r>
            <a:r>
              <a:rPr lang="en-US" sz="1200" dirty="0">
                <a:solidFill>
                  <a:srgbClr val="FFFF00"/>
                </a:solidFill>
                <a:latin typeface="Cambria" panose="02040503050406030204" pitchFamily="18" charset="0"/>
              </a:rPr>
              <a:t> </a:t>
            </a:r>
            <a:r>
              <a:rPr lang="en-US" sz="1200" dirty="0">
                <a:latin typeface="Cambria" panose="02040503050406030204" pitchFamily="18" charset="0"/>
              </a:rPr>
              <a:t>– A minimum recommended amount of stock needs to be defined.</a:t>
            </a:r>
          </a:p>
          <a:p>
            <a:endParaRPr lang="en-US" sz="1200" dirty="0">
              <a:latin typeface="Cambria" panose="02040503050406030204" pitchFamily="18" charset="0"/>
            </a:endParaRPr>
          </a:p>
          <a:p>
            <a:r>
              <a:rPr lang="en-US" sz="1200" dirty="0">
                <a:solidFill>
                  <a:srgbClr val="FFFF00"/>
                </a:solidFill>
                <a:latin typeface="Cambria" panose="02040503050406030204" pitchFamily="18" charset="0"/>
              </a:rPr>
              <a:t>Perf_6_moth_avg </a:t>
            </a:r>
            <a:r>
              <a:rPr lang="en-US" sz="1200" dirty="0">
                <a:latin typeface="Cambria" panose="02040503050406030204" pitchFamily="18" charset="0"/>
              </a:rPr>
              <a:t>– Source performance for prior 6 month period from which the quantity is manufactured or is to be brought is to be considered to avoid backordering.</a:t>
            </a:r>
            <a:endParaRPr lang="en-US" sz="1200" dirty="0"/>
          </a:p>
          <a:p>
            <a:r>
              <a:rPr lang="en-US" sz="1200" dirty="0">
                <a:solidFill>
                  <a:srgbClr val="FFFF00"/>
                </a:solidFill>
                <a:latin typeface="Cambria" panose="02040503050406030204" pitchFamily="18" charset="0"/>
              </a:rPr>
              <a:t>Local back Order Quantity</a:t>
            </a:r>
            <a:r>
              <a:rPr lang="en-US" sz="1200" dirty="0">
                <a:latin typeface="Cambria" panose="02040503050406030204" pitchFamily="18" charset="0"/>
              </a:rPr>
              <a:t>: Quantity of the particular product that went on backorder in local markets should be studied.</a:t>
            </a:r>
          </a:p>
          <a:p>
            <a:endParaRPr lang="en-US" sz="1200" dirty="0">
              <a:latin typeface="Cambria" panose="02040503050406030204" pitchFamily="18" charset="0"/>
            </a:endParaRPr>
          </a:p>
          <a:p>
            <a:r>
              <a:rPr lang="en-US" sz="1200" dirty="0">
                <a:solidFill>
                  <a:srgbClr val="FFFF00"/>
                </a:solidFill>
                <a:latin typeface="Cambria" panose="02040503050406030204" pitchFamily="18" charset="0"/>
              </a:rPr>
              <a:t>Stop Auto buy </a:t>
            </a:r>
            <a:r>
              <a:rPr lang="en-US" sz="1200" dirty="0">
                <a:latin typeface="Cambria" panose="02040503050406030204" pitchFamily="18" charset="0"/>
              </a:rPr>
              <a:t>:  Auto buying of products needs to be kept in check, keeping inventory in perspective. </a:t>
            </a:r>
          </a:p>
          <a:p>
            <a:endParaRPr lang="en-US" sz="1200" dirty="0">
              <a:latin typeface="Cambria" panose="02040503050406030204" pitchFamily="18" charset="0"/>
            </a:endParaRPr>
          </a:p>
          <a:p>
            <a:r>
              <a:rPr lang="en-US" sz="1200" dirty="0">
                <a:solidFill>
                  <a:srgbClr val="FFFF00"/>
                </a:solidFill>
                <a:latin typeface="Cambria" panose="02040503050406030204" pitchFamily="18" charset="0"/>
              </a:rPr>
              <a:t>Deck Risk </a:t>
            </a:r>
            <a:r>
              <a:rPr lang="en-US" sz="1200" dirty="0">
                <a:latin typeface="Cambria" panose="02040503050406030204" pitchFamily="18" charset="0"/>
              </a:rPr>
              <a:t>: The product lying on deck (in shop, in ship containers) needs to be considered.</a:t>
            </a:r>
          </a:p>
          <a:p>
            <a:endParaRPr lang="en-US" sz="1050" dirty="0"/>
          </a:p>
        </p:txBody>
      </p:sp>
    </p:spTree>
    <p:extLst>
      <p:ext uri="{BB962C8B-B14F-4D97-AF65-F5344CB8AC3E}">
        <p14:creationId xmlns:p14="http://schemas.microsoft.com/office/powerpoint/2010/main" val="2731818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0AF1-D320-4640-B518-D08CE00B5E90}"/>
              </a:ext>
            </a:extLst>
          </p:cNvPr>
          <p:cNvSpPr>
            <a:spLocks noGrp="1"/>
          </p:cNvSpPr>
          <p:nvPr>
            <p:ph type="title"/>
          </p:nvPr>
        </p:nvSpPr>
        <p:spPr>
          <a:xfrm>
            <a:off x="484584" y="339538"/>
            <a:ext cx="7053542" cy="639156"/>
          </a:xfrm>
        </p:spPr>
        <p:txBody>
          <a:bodyPr/>
          <a:lstStyle/>
          <a:p>
            <a:r>
              <a:rPr lang="en" dirty="0"/>
              <a:t>Conclusion</a:t>
            </a:r>
            <a:endParaRPr lang="en-US" dirty="0"/>
          </a:p>
        </p:txBody>
      </p:sp>
      <p:sp>
        <p:nvSpPr>
          <p:cNvPr id="3" name="Content Placeholder 2">
            <a:extLst>
              <a:ext uri="{FF2B5EF4-FFF2-40B4-BE49-F238E27FC236}">
                <a16:creationId xmlns:a16="http://schemas.microsoft.com/office/drawing/2014/main" id="{85798189-4C6E-473D-80F4-8FDF32A835A9}"/>
              </a:ext>
            </a:extLst>
          </p:cNvPr>
          <p:cNvSpPr>
            <a:spLocks noGrp="1"/>
          </p:cNvSpPr>
          <p:nvPr>
            <p:ph idx="1"/>
          </p:nvPr>
        </p:nvSpPr>
        <p:spPr>
          <a:xfrm>
            <a:off x="196453" y="800101"/>
            <a:ext cx="7340937" cy="3886200"/>
          </a:xfrm>
        </p:spPr>
        <p:txBody>
          <a:bodyPr/>
          <a:lstStyle/>
          <a:p>
            <a:pPr marL="457200" lvl="0" indent="-342900">
              <a:lnSpc>
                <a:spcPct val="150000"/>
              </a:lnSpc>
              <a:spcBef>
                <a:spcPts val="0"/>
              </a:spcBef>
              <a:buSzPct val="100000"/>
            </a:pPr>
            <a:r>
              <a:rPr lang="en" dirty="0"/>
              <a:t>Compared the accuracy of each algorithm</a:t>
            </a:r>
          </a:p>
          <a:p>
            <a:pPr marL="457200" lvl="0" indent="-342900">
              <a:lnSpc>
                <a:spcPct val="150000"/>
              </a:lnSpc>
              <a:spcBef>
                <a:spcPts val="0"/>
              </a:spcBef>
              <a:buSzPct val="100000"/>
            </a:pPr>
            <a:r>
              <a:rPr lang="en" dirty="0"/>
              <a:t>Random forest was the best algorithm with an accuracy of 89.53%.</a:t>
            </a:r>
          </a:p>
          <a:p>
            <a:pPr marL="457200" lvl="0" indent="-342900">
              <a:lnSpc>
                <a:spcPct val="150000"/>
              </a:lnSpc>
              <a:spcBef>
                <a:spcPts val="0"/>
              </a:spcBef>
              <a:buSzPct val="100000"/>
            </a:pPr>
            <a:r>
              <a:rPr lang="en" dirty="0"/>
              <a:t>More feature engineering </a:t>
            </a:r>
            <a:r>
              <a:rPr lang="en-US" dirty="0"/>
              <a:t>or data balancing </a:t>
            </a:r>
            <a:r>
              <a:rPr lang="en" dirty="0"/>
              <a:t>probably could have resulted in better accuracies.</a:t>
            </a:r>
          </a:p>
          <a:p>
            <a:endParaRPr lang="en-US" dirty="0"/>
          </a:p>
        </p:txBody>
      </p:sp>
    </p:spTree>
    <p:extLst>
      <p:ext uri="{BB962C8B-B14F-4D97-AF65-F5344CB8AC3E}">
        <p14:creationId xmlns:p14="http://schemas.microsoft.com/office/powerpoint/2010/main" val="336431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prstGeom prst="rect">
            <a:avLst/>
          </a:prstGeom>
        </p:spPr>
        <p:txBody>
          <a:bodyPr wrap="square" lIns="91425" tIns="91425" rIns="91425" bIns="91425" anchor="ctr" anchorCtr="0">
            <a:noAutofit/>
          </a:bodyPr>
          <a:lstStyle/>
          <a:p>
            <a:pPr marL="0" lvl="0" indent="0">
              <a:spcBef>
                <a:spcPts val="0"/>
              </a:spcBef>
              <a:buNone/>
            </a:pPr>
            <a:r>
              <a:rPr lang="en-US" dirty="0"/>
              <a:t>Reference</a:t>
            </a:r>
            <a:endParaRPr lang="en" dirty="0"/>
          </a:p>
        </p:txBody>
      </p:sp>
      <p:sp>
        <p:nvSpPr>
          <p:cNvPr id="402" name="Shape 402"/>
          <p:cNvSpPr txBox="1">
            <a:spLocks noGrp="1"/>
          </p:cNvSpPr>
          <p:nvPr>
            <p:ph idx="1"/>
          </p:nvPr>
        </p:nvSpPr>
        <p:spPr>
          <a:xfrm>
            <a:off x="827484" y="1539689"/>
            <a:ext cx="7859316" cy="3146611"/>
          </a:xfrm>
          <a:prstGeom prst="rect">
            <a:avLst/>
          </a:prstGeom>
        </p:spPr>
        <p:txBody>
          <a:bodyPr wrap="square" lIns="91425" tIns="91425" rIns="91425" bIns="91425" anchor="t" anchorCtr="0">
            <a:noAutofit/>
          </a:bodyPr>
          <a:lstStyle/>
          <a:p>
            <a:pPr marL="420624" lvl="0" indent="-384047">
              <a:spcBef>
                <a:spcPts val="0"/>
              </a:spcBef>
              <a:buSzPts val="2400"/>
              <a:buChar char="⦿"/>
            </a:pPr>
            <a:r>
              <a:rPr lang="en-US" dirty="0">
                <a:hlinkClick r:id="rId3"/>
              </a:rPr>
              <a:t>http://www.listendata.com/2014/11/random-forest-with-r.html</a:t>
            </a:r>
            <a:endParaRPr lang="en-US" dirty="0"/>
          </a:p>
          <a:p>
            <a:pPr marL="420624" lvl="0" indent="-384047">
              <a:spcBef>
                <a:spcPts val="0"/>
              </a:spcBef>
              <a:buSzPts val="2400"/>
              <a:buChar char="⦿"/>
            </a:pPr>
            <a:endParaRPr lang="en-US" dirty="0"/>
          </a:p>
          <a:p>
            <a:pPr marL="420624" lvl="0" indent="-384047">
              <a:spcBef>
                <a:spcPts val="0"/>
              </a:spcBef>
              <a:buSzPts val="2400"/>
              <a:buChar char="⦿"/>
            </a:pPr>
            <a:r>
              <a:rPr lang="en-US" dirty="0">
                <a:hlinkClick r:id="rId4"/>
              </a:rPr>
              <a:t>http://projekter.aau.dk/projekter/files/262657498/master_thesis.pdf</a:t>
            </a:r>
            <a:endParaRPr lang="en-US" dirty="0"/>
          </a:p>
          <a:p>
            <a:pPr marL="420624" lvl="0" indent="-384047">
              <a:spcBef>
                <a:spcPts val="0"/>
              </a:spcBef>
              <a:buSzPts val="2400"/>
              <a:buChar char="⦿"/>
            </a:pPr>
            <a:endParaRPr lang="en-US" dirty="0"/>
          </a:p>
          <a:p>
            <a:pPr marL="420624" lvl="0" indent="-384047">
              <a:spcBef>
                <a:spcPts val="0"/>
              </a:spcBef>
              <a:buSzPts val="2400"/>
              <a:buChar char="⦿"/>
            </a:pPr>
            <a:r>
              <a:rPr lang="en-US" dirty="0">
                <a:hlinkClick r:id="rId5"/>
              </a:rPr>
              <a:t>https://old.datahub.io/dataset/global-garment-supply-chain-data</a:t>
            </a:r>
            <a:endParaRPr lang="en-US" dirty="0"/>
          </a:p>
          <a:p>
            <a:pPr marL="36577" lvl="0" indent="0">
              <a:spcBef>
                <a:spcPts val="0"/>
              </a:spcBef>
              <a:buSzPts val="2400"/>
              <a:buNone/>
            </a:pPr>
            <a:endParaRPr lang="en-US" dirty="0"/>
          </a:p>
          <a:p>
            <a:pPr marL="36577" lvl="0" indent="0">
              <a:spcBef>
                <a:spcPts val="0"/>
              </a:spcBef>
              <a:buSzPts val="2400"/>
              <a:buNone/>
            </a:pPr>
            <a:endParaRPr lang="en-US" dirty="0"/>
          </a:p>
          <a:p>
            <a:pPr marL="420624" lvl="0" indent="-384047">
              <a:spcBef>
                <a:spcPts val="0"/>
              </a:spcBef>
              <a:buSzPts val="2400"/>
              <a:buChar cha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484584" y="339538"/>
            <a:ext cx="7053542" cy="4178884"/>
          </a:xfrm>
          <a:prstGeom prst="rect">
            <a:avLst/>
          </a:prstGeom>
        </p:spPr>
        <p:txBody>
          <a:bodyPr wrap="square" lIns="91425" tIns="91425" rIns="91425" bIns="91425" anchor="ctr" anchorCtr="0">
            <a:noAutofit/>
          </a:bodyPr>
          <a:lstStyle/>
          <a:p>
            <a:pPr marL="0" lvl="0" indent="0">
              <a:spcBef>
                <a:spcPts val="0"/>
              </a:spcBef>
              <a:buNone/>
            </a:pPr>
            <a:r>
              <a:rPr lang="en-US" dirty="0"/>
              <a:t>							Thank You!!</a:t>
            </a:r>
            <a:br>
              <a:rPr lang="en-US" dirty="0"/>
            </a:br>
            <a:r>
              <a:rPr lang="en-US" dirty="0"/>
              <a:t>						Any Questions??</a:t>
            </a:r>
            <a:endParaRPr lang="en" dirty="0"/>
          </a:p>
        </p:txBody>
      </p:sp>
      <p:sp>
        <p:nvSpPr>
          <p:cNvPr id="408" name="Shape 408"/>
          <p:cNvSpPr txBox="1">
            <a:spLocks noGrp="1"/>
          </p:cNvSpPr>
          <p:nvPr>
            <p:ph idx="1"/>
          </p:nvPr>
        </p:nvSpPr>
        <p:spPr>
          <a:prstGeom prst="rect">
            <a:avLst/>
          </a:prstGeom>
        </p:spPr>
        <p:txBody>
          <a:bodyPr wrap="square" lIns="91425" tIns="91425" rIns="91425" bIns="91425" anchor="t" anchorCtr="0">
            <a:noAutofit/>
          </a:bodyPr>
          <a:lstStyle/>
          <a:p>
            <a:pPr marL="2249424" lvl="0" indent="-231647" rtl="0">
              <a:spcBef>
                <a:spcPts val="0"/>
              </a:spcBef>
              <a:buNone/>
            </a:pPr>
            <a:endParaRPr/>
          </a:p>
          <a:p>
            <a:pPr marL="2249424" lvl="0" indent="-231647" rtl="0">
              <a:spcBef>
                <a:spcPts val="0"/>
              </a:spcBef>
              <a:buNone/>
            </a:pPr>
            <a:endParaRPr/>
          </a:p>
          <a:p>
            <a:pPr marL="2706624" lvl="0" indent="-231647">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1088684" y="45450"/>
            <a:ext cx="7202456" cy="786926"/>
          </a:xfrm>
          <a:prstGeom prst="rect">
            <a:avLst/>
          </a:prstGeom>
          <a:noFill/>
          <a:ln>
            <a:noFill/>
          </a:ln>
        </p:spPr>
        <p:txBody>
          <a:bodyPr wrap="square" lIns="68575" tIns="34275" rIns="68575" bIns="34275" anchor="t" anchorCtr="0">
            <a:noAutofit/>
          </a:bodyPr>
          <a:lstStyle/>
          <a:p>
            <a:pPr marL="0" marR="0" lvl="0" indent="-152400" algn="l" rtl="0">
              <a:lnSpc>
                <a:spcPct val="90000"/>
              </a:lnSpc>
              <a:spcBef>
                <a:spcPts val="0"/>
              </a:spcBef>
              <a:buClr>
                <a:schemeClr val="dk1"/>
              </a:buClr>
              <a:buSzPts val="2400"/>
              <a:buFont typeface="Cabin"/>
              <a:buNone/>
            </a:pPr>
            <a:r>
              <a:rPr lang="en" sz="2400" b="0" i="0" u="none" strike="noStrike" cap="none" dirty="0">
                <a:solidFill>
                  <a:schemeClr val="tx1"/>
                </a:solidFill>
                <a:latin typeface="Cabin"/>
                <a:ea typeface="Cabin"/>
                <a:cs typeface="Cabin"/>
                <a:sym typeface="Cabin"/>
              </a:rPr>
              <a:t>						ATTRIBUTES</a:t>
            </a:r>
          </a:p>
        </p:txBody>
      </p:sp>
      <p:pic>
        <p:nvPicPr>
          <p:cNvPr id="283" name="Shape 283"/>
          <p:cNvPicPr preferRelativeResize="0"/>
          <p:nvPr/>
        </p:nvPicPr>
        <p:blipFill rotWithShape="1">
          <a:blip r:embed="rId3">
            <a:alphaModFix/>
          </a:blip>
          <a:srcRect/>
          <a:stretch/>
        </p:blipFill>
        <p:spPr>
          <a:xfrm>
            <a:off x="984071" y="520022"/>
            <a:ext cx="7512875" cy="41034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prstGeom prst="rect">
            <a:avLst/>
          </a:prstGeom>
          <a:noFill/>
          <a:ln>
            <a:noFill/>
          </a:ln>
        </p:spPr>
        <p:txBody>
          <a:bodyPr wrap="square" lIns="68575" tIns="34275" rIns="68575" bIns="34275" anchor="t" anchorCtr="0">
            <a:noAutofit/>
          </a:bodyPr>
          <a:lstStyle/>
          <a:p>
            <a:pPr marL="0" marR="0" lvl="0" indent="-152400" algn="l" rtl="0">
              <a:lnSpc>
                <a:spcPct val="90000"/>
              </a:lnSpc>
              <a:spcBef>
                <a:spcPts val="0"/>
              </a:spcBef>
              <a:buClr>
                <a:schemeClr val="dk1"/>
              </a:buClr>
              <a:buSzPts val="2400"/>
              <a:buFont typeface="Cabin"/>
              <a:buNone/>
            </a:pPr>
            <a:r>
              <a:rPr lang="en" sz="2400" b="0" i="0" u="none" strike="noStrike" cap="none" dirty="0">
                <a:solidFill>
                  <a:schemeClr val="tx1"/>
                </a:solidFill>
                <a:latin typeface="Cabin"/>
                <a:ea typeface="Cabin"/>
                <a:cs typeface="Cabin"/>
                <a:sym typeface="Cabin"/>
              </a:rPr>
              <a:t>						DATA ISSUES</a:t>
            </a:r>
          </a:p>
        </p:txBody>
      </p:sp>
      <p:sp>
        <p:nvSpPr>
          <p:cNvPr id="289" name="Shape 289"/>
          <p:cNvSpPr txBox="1">
            <a:spLocks noGrp="1"/>
          </p:cNvSpPr>
          <p:nvPr>
            <p:ph idx="1"/>
          </p:nvPr>
        </p:nvSpPr>
        <p:spPr>
          <a:xfrm>
            <a:off x="1088685" y="1511799"/>
            <a:ext cx="5868867" cy="2587960"/>
          </a:xfrm>
          <a:prstGeom prst="rect">
            <a:avLst/>
          </a:prstGeom>
          <a:noFill/>
          <a:ln>
            <a:noFill/>
          </a:ln>
        </p:spPr>
        <p:txBody>
          <a:bodyPr wrap="square" lIns="68575" tIns="34275" rIns="68575" bIns="34275" anchor="t" anchorCtr="0">
            <a:noAutofit/>
          </a:bodyPr>
          <a:lstStyle/>
          <a:p>
            <a:pPr marL="177800" marR="0" lvl="0" indent="-171450" algn="l" rtl="0">
              <a:lnSpc>
                <a:spcPct val="120000"/>
              </a:lnSpc>
              <a:spcBef>
                <a:spcPts val="0"/>
              </a:spcBef>
              <a:spcAft>
                <a:spcPts val="0"/>
              </a:spcAft>
              <a:buClr>
                <a:schemeClr val="accent1"/>
              </a:buClr>
              <a:buSzPts val="1500"/>
              <a:buFont typeface="Arial"/>
              <a:buChar char="•"/>
            </a:pPr>
            <a:r>
              <a:rPr lang="en" sz="1500" b="0" i="0" u="none" strike="noStrike" cap="none" dirty="0">
                <a:latin typeface="Cabin"/>
                <a:ea typeface="Cabin"/>
                <a:cs typeface="Cabin"/>
                <a:sym typeface="Cabin"/>
              </a:rPr>
              <a:t>Knowing from the data,1% of the products actually went on backorder, which creates a big imbalance on the classes. </a:t>
            </a:r>
          </a:p>
          <a:p>
            <a:pPr marL="177800" marR="0" lvl="0" indent="-171450" algn="l" rtl="0">
              <a:lnSpc>
                <a:spcPct val="120000"/>
              </a:lnSpc>
              <a:spcBef>
                <a:spcPts val="800"/>
              </a:spcBef>
              <a:spcAft>
                <a:spcPts val="0"/>
              </a:spcAft>
              <a:buClr>
                <a:schemeClr val="accent1"/>
              </a:buClr>
              <a:buSzPts val="1500"/>
              <a:buFont typeface="Arial"/>
              <a:buChar char="•"/>
            </a:pPr>
            <a:r>
              <a:rPr lang="en" sz="1500" b="0" i="0" u="none" strike="noStrike" cap="none" dirty="0">
                <a:latin typeface="Cabin"/>
                <a:ea typeface="Cabin"/>
                <a:cs typeface="Cabin"/>
                <a:sym typeface="Cabin"/>
              </a:rPr>
              <a:t>It is a common problem for a real dataset.</a:t>
            </a:r>
          </a:p>
          <a:p>
            <a:pPr marL="177800" marR="0" lvl="0" indent="-171450" algn="l" rtl="0">
              <a:lnSpc>
                <a:spcPct val="120000"/>
              </a:lnSpc>
              <a:spcBef>
                <a:spcPts val="800"/>
              </a:spcBef>
              <a:buClr>
                <a:schemeClr val="accent1"/>
              </a:buClr>
              <a:buSzPts val="1500"/>
              <a:buFont typeface="Arial"/>
              <a:buChar char="•"/>
            </a:pPr>
            <a:r>
              <a:rPr lang="en" sz="1500" b="0" i="0" u="none" strike="noStrike" cap="none" dirty="0">
                <a:latin typeface="Cabin"/>
                <a:ea typeface="Cabin"/>
                <a:cs typeface="Cabin"/>
                <a:sym typeface="Cabin"/>
              </a:rPr>
              <a:t>Preferably, it is required that a classifier provides a balanced degree of predictive accuracy for both the minority and majority classes on the dataset. However, in many standard learning algorithms, it is found that classifiers tend to provide a severely imbalanced degree of accuracy</a:t>
            </a:r>
          </a:p>
        </p:txBody>
      </p:sp>
      <p:pic>
        <p:nvPicPr>
          <p:cNvPr id="290" name="Shape 290"/>
          <p:cNvPicPr preferRelativeResize="0"/>
          <p:nvPr/>
        </p:nvPicPr>
        <p:blipFill rotWithShape="1">
          <a:blip r:embed="rId3">
            <a:alphaModFix/>
          </a:blip>
          <a:srcRect/>
          <a:stretch/>
        </p:blipFill>
        <p:spPr>
          <a:xfrm>
            <a:off x="7170888" y="1511799"/>
            <a:ext cx="1552367" cy="22413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blip>
          <a:srcRect/>
          <a:stretch/>
        </p:blipFill>
        <p:spPr>
          <a:xfrm>
            <a:off x="1424157" y="1224619"/>
            <a:ext cx="6962775" cy="2914650"/>
          </a:xfrm>
          <a:prstGeom prst="rect">
            <a:avLst/>
          </a:prstGeom>
          <a:noFill/>
          <a:ln>
            <a:noFill/>
          </a:ln>
        </p:spPr>
      </p:pic>
      <p:sp>
        <p:nvSpPr>
          <p:cNvPr id="302" name="Shape 302"/>
          <p:cNvSpPr txBox="1"/>
          <p:nvPr/>
        </p:nvSpPr>
        <p:spPr>
          <a:xfrm>
            <a:off x="1343549" y="300037"/>
            <a:ext cx="6480048" cy="685800"/>
          </a:xfrm>
          <a:prstGeom prst="rect">
            <a:avLst/>
          </a:prstGeom>
          <a:noFill/>
          <a:ln>
            <a:noFill/>
          </a:ln>
        </p:spPr>
        <p:txBody>
          <a:bodyPr wrap="square" lIns="45700" tIns="45700" rIns="45700" bIns="45700" anchor="ctr" anchorCtr="0">
            <a:noAutofit/>
          </a:bodyPr>
          <a:lstStyle/>
          <a:p>
            <a:pPr marL="0" marR="0" lvl="0" indent="-197167" algn="ctr" rtl="0">
              <a:lnSpc>
                <a:spcPct val="80000"/>
              </a:lnSpc>
              <a:spcBef>
                <a:spcPts val="0"/>
              </a:spcBef>
              <a:spcAft>
                <a:spcPts val="0"/>
              </a:spcAft>
              <a:buClr>
                <a:schemeClr val="lt1"/>
              </a:buClr>
              <a:buSzPts val="3105"/>
              <a:buFont typeface="Source Sans Pro"/>
              <a:buNone/>
            </a:pPr>
            <a:r>
              <a:rPr lang="en" sz="3105" i="0" u="none" strike="noStrike" cap="none" dirty="0">
                <a:solidFill>
                  <a:schemeClr val="tx1"/>
                </a:solidFill>
                <a:latin typeface="Source Sans Pro"/>
                <a:ea typeface="Source Sans Pro"/>
                <a:cs typeface="Source Sans Pro"/>
                <a:sym typeface="Source Sans Pro"/>
              </a:rPr>
              <a:t>Initial</a:t>
            </a:r>
            <a:r>
              <a:rPr lang="en" sz="3105" i="0" u="none" strike="noStrike" cap="none" dirty="0">
                <a:solidFill>
                  <a:srgbClr val="FF0000"/>
                </a:solidFill>
                <a:latin typeface="Source Sans Pro"/>
                <a:ea typeface="Source Sans Pro"/>
                <a:cs typeface="Source Sans Pro"/>
                <a:sym typeface="Source Sans Pro"/>
              </a:rPr>
              <a:t> Dataset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Shape 307"/>
          <p:cNvPicPr preferRelativeResize="0"/>
          <p:nvPr/>
        </p:nvPicPr>
        <p:blipFill rotWithShape="1">
          <a:blip r:embed="rId3">
            <a:alphaModFix/>
          </a:blip>
          <a:srcRect/>
          <a:stretch/>
        </p:blipFill>
        <p:spPr>
          <a:xfrm>
            <a:off x="669229" y="1450669"/>
            <a:ext cx="7213900" cy="3153500"/>
          </a:xfrm>
          <a:prstGeom prst="rect">
            <a:avLst/>
          </a:prstGeom>
          <a:noFill/>
          <a:ln>
            <a:noFill/>
          </a:ln>
        </p:spPr>
      </p:pic>
      <p:sp>
        <p:nvSpPr>
          <p:cNvPr id="308" name="Shape 308"/>
          <p:cNvSpPr txBox="1"/>
          <p:nvPr/>
        </p:nvSpPr>
        <p:spPr>
          <a:xfrm>
            <a:off x="336218" y="104944"/>
            <a:ext cx="7806300" cy="1046100"/>
          </a:xfrm>
          <a:prstGeom prst="rect">
            <a:avLst/>
          </a:prstGeom>
          <a:noFill/>
          <a:ln>
            <a:noFill/>
          </a:ln>
        </p:spPr>
        <p:txBody>
          <a:bodyPr wrap="square" lIns="45700" tIns="45700" rIns="45700" bIns="45700" anchor="ctr" anchorCtr="0">
            <a:noAutofit/>
          </a:bodyPr>
          <a:lstStyle/>
          <a:p>
            <a:pPr marL="0" marR="0" lvl="0" indent="-131445" algn="ctr" rtl="0">
              <a:lnSpc>
                <a:spcPct val="80000"/>
              </a:lnSpc>
              <a:spcBef>
                <a:spcPts val="0"/>
              </a:spcBef>
              <a:spcAft>
                <a:spcPts val="0"/>
              </a:spcAft>
              <a:buClr>
                <a:schemeClr val="lt1"/>
              </a:buClr>
              <a:buSzPts val="2070"/>
              <a:buFont typeface="Source Sans Pro"/>
              <a:buNone/>
            </a:pPr>
            <a:endParaRPr sz="2070" dirty="0">
              <a:solidFill>
                <a:schemeClr val="tx1"/>
              </a:solidFill>
              <a:latin typeface="Source Sans Pro"/>
              <a:ea typeface="Source Sans Pro"/>
              <a:cs typeface="Source Sans Pro"/>
              <a:sym typeface="Source Sans Pro"/>
            </a:endParaRPr>
          </a:p>
          <a:p>
            <a:pPr marL="0" marR="0" lvl="0" indent="-131445" algn="ctr" rtl="0">
              <a:lnSpc>
                <a:spcPct val="80000"/>
              </a:lnSpc>
              <a:spcBef>
                <a:spcPts val="0"/>
              </a:spcBef>
              <a:spcAft>
                <a:spcPts val="0"/>
              </a:spcAft>
              <a:buClr>
                <a:schemeClr val="lt1"/>
              </a:buClr>
              <a:buSzPts val="2070"/>
              <a:buFont typeface="Source Sans Pro"/>
              <a:buNone/>
            </a:pPr>
            <a:endParaRPr sz="2070" dirty="0">
              <a:solidFill>
                <a:schemeClr val="tx1"/>
              </a:solidFill>
              <a:latin typeface="Source Sans Pro"/>
              <a:ea typeface="Source Sans Pro"/>
              <a:cs typeface="Source Sans Pro"/>
              <a:sym typeface="Source Sans Pro"/>
            </a:endParaRPr>
          </a:p>
          <a:p>
            <a:pPr marL="0" marR="0" lvl="0" indent="-131445" algn="ctr" rtl="0">
              <a:lnSpc>
                <a:spcPct val="80000"/>
              </a:lnSpc>
              <a:spcBef>
                <a:spcPts val="0"/>
              </a:spcBef>
              <a:spcAft>
                <a:spcPts val="0"/>
              </a:spcAft>
              <a:buClr>
                <a:schemeClr val="lt1"/>
              </a:buClr>
              <a:buSzPts val="2070"/>
              <a:buFont typeface="Source Sans Pro"/>
              <a:buNone/>
            </a:pPr>
            <a:r>
              <a:rPr lang="en" sz="2070" i="0" u="none" strike="noStrike" cap="none" dirty="0">
                <a:solidFill>
                  <a:schemeClr val="tx1"/>
                </a:solidFill>
                <a:latin typeface="Source Sans Pro"/>
                <a:ea typeface="Source Sans Pro"/>
                <a:cs typeface="Source Sans Pro"/>
                <a:sym typeface="Source Sans Pro"/>
              </a:rPr>
              <a:t>First few rows (not normalized but NA values filled </a:t>
            </a:r>
            <a:r>
              <a:rPr lang="en" sz="2070" dirty="0">
                <a:solidFill>
                  <a:schemeClr val="tx1"/>
                </a:solidFill>
                <a:latin typeface="Source Sans Pro"/>
                <a:ea typeface="Source Sans Pro"/>
                <a:cs typeface="Source Sans Pro"/>
                <a:sym typeface="Source Sans Pro"/>
              </a:rPr>
              <a:t>Using KNN</a:t>
            </a:r>
            <a:r>
              <a:rPr lang="en" sz="2070" i="0" u="none" strike="noStrike" cap="none" dirty="0">
                <a:solidFill>
                  <a:schemeClr val="tx1"/>
                </a:solidFill>
                <a:latin typeface="Source Sans Pro"/>
                <a:ea typeface="Source Sans Pro"/>
                <a:cs typeface="Source Sans Pro"/>
                <a:sym typeface="Source Sans Pro"/>
              </a:rPr>
              <a:t>)</a:t>
            </a:r>
          </a:p>
          <a:p>
            <a:pPr marL="0" marR="0" lvl="0" indent="0" algn="ctr" rtl="0">
              <a:lnSpc>
                <a:spcPct val="80000"/>
              </a:lnSpc>
              <a:spcBef>
                <a:spcPts val="0"/>
              </a:spcBef>
              <a:spcAft>
                <a:spcPts val="0"/>
              </a:spcAft>
              <a:buNone/>
            </a:pPr>
            <a:r>
              <a:rPr lang="en" sz="1620" dirty="0">
                <a:solidFill>
                  <a:schemeClr val="bg1"/>
                </a:solidFill>
                <a:latin typeface="Arial"/>
                <a:ea typeface="Arial"/>
                <a:cs typeface="Arial"/>
                <a:sym typeface="Arial"/>
              </a:rPr>
              <a:t>Mention: Assumption is that min and max values are the only ones possible </a:t>
            </a:r>
          </a:p>
          <a:p>
            <a:pPr marL="0" marR="0" lvl="0" indent="0" algn="ctr" rtl="0">
              <a:lnSpc>
                <a:spcPct val="80000"/>
              </a:lnSpc>
              <a:spcBef>
                <a:spcPts val="0"/>
              </a:spcBef>
              <a:spcAft>
                <a:spcPts val="0"/>
              </a:spcAft>
              <a:buNone/>
            </a:pPr>
            <a:r>
              <a:rPr lang="en" sz="1620" dirty="0">
                <a:solidFill>
                  <a:schemeClr val="bg1"/>
                </a:solidFill>
                <a:latin typeface="Arial"/>
                <a:ea typeface="Arial"/>
                <a:cs typeface="Arial"/>
                <a:sym typeface="Arial"/>
              </a:rPr>
              <a:t>and hence used that for normalization.</a:t>
            </a:r>
          </a:p>
          <a:p>
            <a:pPr marL="0" marR="0" lvl="0" indent="-131445" algn="ctr" rtl="0">
              <a:lnSpc>
                <a:spcPct val="80000"/>
              </a:lnSpc>
              <a:spcBef>
                <a:spcPts val="0"/>
              </a:spcBef>
              <a:spcAft>
                <a:spcPts val="0"/>
              </a:spcAft>
              <a:buClr>
                <a:schemeClr val="lt1"/>
              </a:buClr>
              <a:buSzPts val="2070"/>
              <a:buFont typeface="Arial"/>
              <a:buNone/>
            </a:pPr>
            <a:endParaRPr sz="2070" i="0" u="none" strike="noStrike" cap="none" dirty="0">
              <a:solidFill>
                <a:schemeClr val="tx1"/>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99600" y="107650"/>
            <a:ext cx="7825200" cy="955500"/>
          </a:xfrm>
          <a:prstGeom prst="rect">
            <a:avLst/>
          </a:prstGeom>
          <a:noFill/>
          <a:ln>
            <a:noFill/>
          </a:ln>
        </p:spPr>
        <p:txBody>
          <a:bodyPr wrap="square" lIns="45700" tIns="45700" rIns="45700" bIns="45700" anchor="ctr" anchorCtr="0">
            <a:noAutofit/>
          </a:bodyPr>
          <a:lstStyle/>
          <a:p>
            <a:pPr marL="1371600" marR="0" lvl="0" indent="194310" algn="l" rtl="0">
              <a:spcBef>
                <a:spcPts val="0"/>
              </a:spcBef>
              <a:buClr>
                <a:schemeClr val="lt1"/>
              </a:buClr>
              <a:buSzPts val="4140"/>
              <a:buFont typeface="Source Sans Pro"/>
              <a:buNone/>
            </a:pPr>
            <a:r>
              <a:rPr lang="en" sz="4140" b="0" i="0" u="none" strike="noStrike" cap="none" dirty="0">
                <a:solidFill>
                  <a:schemeClr val="tx1"/>
                </a:solidFill>
                <a:latin typeface="Source Sans Pro"/>
                <a:ea typeface="Source Sans Pro"/>
                <a:cs typeface="Source Sans Pro"/>
                <a:sym typeface="Source Sans Pro"/>
              </a:rPr>
              <a:t>Normalized dataset </a:t>
            </a:r>
          </a:p>
        </p:txBody>
      </p:sp>
      <p:pic>
        <p:nvPicPr>
          <p:cNvPr id="314" name="Shape 314"/>
          <p:cNvPicPr preferRelativeResize="0"/>
          <p:nvPr/>
        </p:nvPicPr>
        <p:blipFill rotWithShape="1">
          <a:blip r:embed="rId3">
            <a:alphaModFix/>
          </a:blip>
          <a:srcRect/>
          <a:stretch/>
        </p:blipFill>
        <p:spPr>
          <a:xfrm>
            <a:off x="680375" y="979506"/>
            <a:ext cx="7795684" cy="335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prstGeom prst="rect">
            <a:avLst/>
          </a:prstGeom>
          <a:noFill/>
          <a:ln>
            <a:noFill/>
          </a:ln>
        </p:spPr>
        <p:txBody>
          <a:bodyPr wrap="square" lIns="45700" tIns="45700" rIns="45700" bIns="45700" anchor="ctr" anchorCtr="0">
            <a:noAutofit/>
          </a:bodyPr>
          <a:lstStyle/>
          <a:p>
            <a:pPr marL="0" marR="0" lvl="0" indent="-292100" algn="l" rtl="0">
              <a:spcBef>
                <a:spcPts val="0"/>
              </a:spcBef>
              <a:buClr>
                <a:schemeClr val="lt1"/>
              </a:buClr>
              <a:buSzPts val="4600"/>
              <a:buFont typeface="Source Sans Pro"/>
              <a:buNone/>
            </a:pPr>
            <a:r>
              <a:rPr lang="en" sz="4600" b="0" i="0" u="none" strike="noStrike" cap="none" dirty="0">
                <a:solidFill>
                  <a:srgbClr val="FF0000"/>
                </a:solidFill>
                <a:latin typeface="Source Sans Pro"/>
                <a:ea typeface="Source Sans Pro"/>
                <a:cs typeface="Source Sans Pro"/>
                <a:sym typeface="Source Sans Pro"/>
              </a:rPr>
              <a:t>Variable</a:t>
            </a:r>
            <a:r>
              <a:rPr lang="en" sz="4600" b="0" i="0" u="none" strike="noStrike" cap="none" dirty="0">
                <a:solidFill>
                  <a:schemeClr val="lt1"/>
                </a:solidFill>
                <a:latin typeface="Source Sans Pro"/>
                <a:ea typeface="Source Sans Pro"/>
                <a:cs typeface="Source Sans Pro"/>
                <a:sym typeface="Source Sans Pro"/>
              </a:rPr>
              <a:t> </a:t>
            </a:r>
            <a:r>
              <a:rPr lang="en" sz="4600" b="0" i="0" u="none" strike="noStrike" cap="none" dirty="0">
                <a:solidFill>
                  <a:schemeClr val="tx1"/>
                </a:solidFill>
                <a:latin typeface="Source Sans Pro"/>
                <a:ea typeface="Source Sans Pro"/>
                <a:cs typeface="Source Sans Pro"/>
                <a:sym typeface="Source Sans Pro"/>
              </a:rPr>
              <a:t>selection</a:t>
            </a:r>
            <a:r>
              <a:rPr lang="en" sz="4600" b="0" i="0" u="none" strike="noStrike" cap="none" dirty="0">
                <a:solidFill>
                  <a:schemeClr val="lt1"/>
                </a:solidFill>
                <a:latin typeface="Source Sans Pro"/>
                <a:ea typeface="Source Sans Pro"/>
                <a:cs typeface="Source Sans Pro"/>
                <a:sym typeface="Source Sans Pro"/>
              </a:rPr>
              <a:t> </a:t>
            </a:r>
          </a:p>
        </p:txBody>
      </p:sp>
      <p:sp>
        <p:nvSpPr>
          <p:cNvPr id="320" name="Shape 320"/>
          <p:cNvSpPr txBox="1">
            <a:spLocks noGrp="1"/>
          </p:cNvSpPr>
          <p:nvPr>
            <p:ph idx="1"/>
          </p:nvPr>
        </p:nvSpPr>
        <p:spPr>
          <a:prstGeom prst="rect">
            <a:avLst/>
          </a:prstGeom>
          <a:noFill/>
          <a:ln>
            <a:noFill/>
          </a:ln>
        </p:spPr>
        <p:txBody>
          <a:bodyPr wrap="square" lIns="91425" tIns="45700" rIns="91425" bIns="45700" anchor="t" anchorCtr="0">
            <a:noAutofit/>
          </a:bodyPr>
          <a:lstStyle/>
          <a:p>
            <a:pPr marL="361950" lvl="0" indent="-285750" algn="just" rtl="0">
              <a:lnSpc>
                <a:spcPct val="115000"/>
              </a:lnSpc>
              <a:spcBef>
                <a:spcPts val="400"/>
              </a:spcBef>
              <a:spcAft>
                <a:spcPts val="0"/>
              </a:spcAft>
              <a:buSzPts val="2400"/>
              <a:buFont typeface="Wingdings" panose="05000000000000000000" pitchFamily="2" charset="2"/>
              <a:buChar char="§"/>
            </a:pPr>
            <a:r>
              <a:rPr lang="en" sz="1700" dirty="0">
                <a:solidFill>
                  <a:schemeClr val="tx1"/>
                </a:solidFill>
              </a:rPr>
              <a:t>After cleaning the data, we started applying the models on different combination of variables.</a:t>
            </a:r>
          </a:p>
          <a:p>
            <a:pPr marL="361950" lvl="0" indent="-285750" algn="just" rtl="0">
              <a:lnSpc>
                <a:spcPct val="115000"/>
              </a:lnSpc>
              <a:spcBef>
                <a:spcPts val="0"/>
              </a:spcBef>
              <a:spcAft>
                <a:spcPts val="0"/>
              </a:spcAft>
              <a:buSzPts val="2400"/>
              <a:buFont typeface="Wingdings" panose="05000000000000000000" pitchFamily="2" charset="2"/>
              <a:buChar char="§"/>
            </a:pPr>
            <a:r>
              <a:rPr lang="en" sz="1700" dirty="0">
                <a:solidFill>
                  <a:schemeClr val="tx1"/>
                </a:solidFill>
              </a:rPr>
              <a:t>Accuracy of KNN model when applied over all the variables was 77%.</a:t>
            </a:r>
          </a:p>
          <a:p>
            <a:pPr marL="361950" lvl="0" indent="-285750" algn="just" rtl="0">
              <a:lnSpc>
                <a:spcPct val="115000"/>
              </a:lnSpc>
              <a:spcBef>
                <a:spcPts val="0"/>
              </a:spcBef>
              <a:spcAft>
                <a:spcPts val="0"/>
              </a:spcAft>
              <a:buSzPts val="2400"/>
              <a:buFont typeface="Wingdings" panose="05000000000000000000" pitchFamily="2" charset="2"/>
              <a:buChar char="§"/>
            </a:pPr>
            <a:r>
              <a:rPr lang="en" sz="1700" dirty="0">
                <a:solidFill>
                  <a:schemeClr val="tx1"/>
                </a:solidFill>
              </a:rPr>
              <a:t>Need to select particular combination of variables for better accuracy.</a:t>
            </a:r>
          </a:p>
          <a:p>
            <a:pPr marL="361950" lvl="0" indent="-285750" algn="just" rtl="0">
              <a:lnSpc>
                <a:spcPct val="115000"/>
              </a:lnSpc>
              <a:spcBef>
                <a:spcPts val="0"/>
              </a:spcBef>
              <a:spcAft>
                <a:spcPts val="0"/>
              </a:spcAft>
              <a:buSzPts val="2400"/>
              <a:buFont typeface="Wingdings" panose="05000000000000000000" pitchFamily="2" charset="2"/>
              <a:buChar char="§"/>
            </a:pPr>
            <a:r>
              <a:rPr lang="en" sz="1700" dirty="0">
                <a:solidFill>
                  <a:schemeClr val="tx1"/>
                </a:solidFill>
              </a:rPr>
              <a:t>Variable selection technique is very  effective technique to fetch best set of variables for a model.</a:t>
            </a:r>
          </a:p>
          <a:p>
            <a:pPr marL="361950" lvl="0" indent="-285750" algn="just" rtl="0">
              <a:lnSpc>
                <a:spcPct val="115000"/>
              </a:lnSpc>
              <a:spcBef>
                <a:spcPts val="0"/>
              </a:spcBef>
              <a:buSzPts val="2400"/>
              <a:buFont typeface="Wingdings" panose="05000000000000000000" pitchFamily="2" charset="2"/>
              <a:buChar char="§"/>
            </a:pPr>
            <a:r>
              <a:rPr lang="en" sz="1700" dirty="0">
                <a:solidFill>
                  <a:schemeClr val="tx1"/>
                </a:solidFill>
              </a:rPr>
              <a:t>First step is to check which variables are ‘</a:t>
            </a:r>
            <a:r>
              <a:rPr lang="en" sz="1700" u="sng" dirty="0">
                <a:solidFill>
                  <a:schemeClr val="tx1"/>
                </a:solidFill>
              </a:rPr>
              <a:t>correlated</a:t>
            </a:r>
            <a:r>
              <a:rPr lang="en" sz="1700" dirty="0">
                <a:solidFill>
                  <a:schemeClr val="tx1"/>
                </a:solidFill>
              </a:rPr>
              <a:t>’.</a:t>
            </a:r>
          </a:p>
          <a:p>
            <a:pPr marL="420624" marR="0" lvl="0" indent="-384047" algn="l" rtl="0">
              <a:spcBef>
                <a:spcPts val="600"/>
              </a:spcBef>
              <a:buClr>
                <a:schemeClr val="accent1"/>
              </a:buClr>
              <a:buSzPts val="2400"/>
              <a:buFont typeface="Noto Sans Symbols"/>
              <a:buNone/>
            </a:pPr>
            <a:endParaRPr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605</TotalTime>
  <Words>1718</Words>
  <Application>Microsoft Office PowerPoint</Application>
  <PresentationFormat>On-screen Show (16:9)</PresentationFormat>
  <Paragraphs>258</Paragraphs>
  <Slides>36</Slides>
  <Notes>21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36</vt:i4>
      </vt:variant>
    </vt:vector>
  </HeadingPairs>
  <TitlesOfParts>
    <vt:vector size="50" baseType="lpstr">
      <vt:lpstr>Source Sans Pro</vt:lpstr>
      <vt:lpstr>Wingdings</vt:lpstr>
      <vt:lpstr>Noto Sans Symbols</vt:lpstr>
      <vt:lpstr>Arial</vt:lpstr>
      <vt:lpstr>Cambria Math</vt:lpstr>
      <vt:lpstr>Lato</vt:lpstr>
      <vt:lpstr>Cambria</vt:lpstr>
      <vt:lpstr>Raleway</vt:lpstr>
      <vt:lpstr>Cabin</vt:lpstr>
      <vt:lpstr>Calibri</vt:lpstr>
      <vt:lpstr>Century Gothic</vt:lpstr>
      <vt:lpstr>Wingdings 3</vt:lpstr>
      <vt:lpstr>Streamline</vt:lpstr>
      <vt:lpstr>Ion</vt:lpstr>
      <vt:lpstr>  CAN WE PREDICT BACKORDER?     JC Penny (Supply Chain Data)</vt:lpstr>
      <vt:lpstr> WHAT IS BACKORDER?</vt:lpstr>
      <vt:lpstr>                ABOUT DATA</vt:lpstr>
      <vt:lpstr>      ATTRIBUTES</vt:lpstr>
      <vt:lpstr>      DATA ISSUES</vt:lpstr>
      <vt:lpstr>PowerPoint Presentation</vt:lpstr>
      <vt:lpstr>PowerPoint Presentation</vt:lpstr>
      <vt:lpstr>Normalized dataset </vt:lpstr>
      <vt:lpstr>Variable selection </vt:lpstr>
      <vt:lpstr>Correlation Among Variables</vt:lpstr>
      <vt:lpstr>     Findings of Correlation</vt:lpstr>
      <vt:lpstr>C 5.0 for Variable Selection   </vt:lpstr>
      <vt:lpstr>Random Forest for Variable Selection</vt:lpstr>
      <vt:lpstr>Naive Bayes</vt:lpstr>
      <vt:lpstr>       Naïve Bayes Result </vt:lpstr>
      <vt:lpstr>       Random Forest</vt:lpstr>
      <vt:lpstr>    </vt:lpstr>
      <vt:lpstr>        Tuned Random Forest</vt:lpstr>
      <vt:lpstr>Applying Un-weighted kNN model  (81.6%)</vt:lpstr>
      <vt:lpstr>Applying Weighted kNN model  (84.2%)</vt:lpstr>
      <vt:lpstr>kNN Contd..</vt:lpstr>
      <vt:lpstr>Applying Neural Network model</vt:lpstr>
      <vt:lpstr>Accuracy of Neural Network  (47-50%) </vt:lpstr>
      <vt:lpstr>PowerPoint Presentation</vt:lpstr>
      <vt:lpstr>Neural Network diagram</vt:lpstr>
      <vt:lpstr>Why clustering may not be good for our data!!</vt:lpstr>
      <vt:lpstr>Support Vector Machine</vt:lpstr>
      <vt:lpstr>PowerPoint Presentation</vt:lpstr>
      <vt:lpstr>PowerPoint Presentation</vt:lpstr>
      <vt:lpstr>PowerPoint Presentation</vt:lpstr>
      <vt:lpstr>PowerPoint Presentation</vt:lpstr>
      <vt:lpstr>PowerPoint Presentation</vt:lpstr>
      <vt:lpstr>PowerPoint Presentation</vt:lpstr>
      <vt:lpstr>Conclusion</vt:lpstr>
      <vt:lpstr>Reference</vt:lpstr>
      <vt:lpstr>       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WE PREDICT BACKORDER? JC Penny (Global Garment Supply Chain Data)</dc:title>
  <dc:creator>Piyush Srivastava</dc:creator>
  <cp:lastModifiedBy>Piyush Srivastava</cp:lastModifiedBy>
  <cp:revision>32</cp:revision>
  <dcterms:modified xsi:type="dcterms:W3CDTF">2017-12-06T23:27:38Z</dcterms:modified>
</cp:coreProperties>
</file>